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76" r:id="rId2"/>
    <p:sldId id="274" r:id="rId3"/>
    <p:sldId id="269" r:id="rId4"/>
    <p:sldId id="270" r:id="rId5"/>
    <p:sldId id="257" r:id="rId6"/>
    <p:sldId id="258" r:id="rId7"/>
    <p:sldId id="259" r:id="rId8"/>
    <p:sldId id="261" r:id="rId9"/>
    <p:sldId id="262" r:id="rId10"/>
    <p:sldId id="260" r:id="rId11"/>
    <p:sldId id="263" r:id="rId12"/>
    <p:sldId id="265" r:id="rId13"/>
    <p:sldId id="266" r:id="rId14"/>
    <p:sldId id="264" r:id="rId15"/>
    <p:sldId id="267" r:id="rId16"/>
    <p:sldId id="285" r:id="rId17"/>
    <p:sldId id="284" r:id="rId18"/>
    <p:sldId id="279" r:id="rId19"/>
    <p:sldId id="280" r:id="rId20"/>
    <p:sldId id="288" r:id="rId21"/>
    <p:sldId id="290" r:id="rId22"/>
    <p:sldId id="292" r:id="rId23"/>
    <p:sldId id="275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0E63F-9CF6-4C89-A55B-3AC4CDE2960C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5D7DF-D1BB-48EF-B722-93872D32B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336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1CC487-2BDB-4BED-A954-094728390238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3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77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012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320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581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10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89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551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060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105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2155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97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784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693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580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467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70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09D3E2C-ADE6-444A-A035-577128CAC6D8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8966757-C145-4905-A66C-5A1C44544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97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GyHpiIGEkLs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yMEEEKjZXM" TargetMode="External"/><Relationship Id="rId2" Type="http://schemas.openxmlformats.org/officeDocument/2006/relationships/hyperlink" Target="https://youtu.be/OHdSibtIJ8w" TargetMode="Externa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8E4DF-8CE6-6CBC-D29F-9282C7A3F3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Күрделі тыңайтқыштар және Азотты тыңайтқыштар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836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vetydoma.ru/wp-content/uploads/2017/10/azotnye-udobren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1284514"/>
            <a:ext cx="9496697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13463" y="574766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 тыңайтқыштар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73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tudfile.net/html/2706/243/html_E6cNkkW0rd.XM1O/img-9LR36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8" name="Picture 8" descr="https://www.amandine.ru/assets/images/wiki/mineralnye_udobreniy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926" y="160338"/>
            <a:ext cx="9091748" cy="648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012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s://static.rosuchebnik.ru/upload/iblock/c05/c05450c82425fd13301f329bd8c231b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3" t="8782" r="5886" b="10967"/>
          <a:stretch/>
        </p:blipFill>
        <p:spPr bwMode="auto">
          <a:xfrm>
            <a:off x="1" y="0"/>
            <a:ext cx="12191999" cy="679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3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2149" y="326570"/>
            <a:ext cx="10776857" cy="6150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 тыңайтқыштар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—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құрамында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өсімдікке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қорек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болатын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азоты бар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органикалық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шымтезек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тағы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басқалар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минералдық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заттар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табиғи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қосылысы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— 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натрий </a:t>
            </a:r>
            <a:r>
              <a:rPr lang="ru-RU" sz="20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селитрасы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(NaNO</a:t>
            </a:r>
            <a:r>
              <a:rPr lang="ru-RU" sz="2000" baseline="-25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тек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Чилиде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ғана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кездеседі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тыңайтқыштардың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көп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тараған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түрі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аммиак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селитрасы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аммоний сульфаты, мочевина (карбамид),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сұйық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Аммоний сульфаты — 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(NH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дүние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жүзінде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көп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мөлшерде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шығарылатын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Аммоний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нитратының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[(NH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)NO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]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құрамында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өсімдікке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сіңімді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мөлшері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басқа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тыңайтқыштарға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қарағанда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көбірек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келеді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Сұйық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аммиак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онымен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қанықтырылған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аммоний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тұздарының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ерітінділері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де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құрамында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азоты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көп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болып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табылады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Ал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жоғары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концентрлі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тыңайтқыштарға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карбамид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(</a:t>
            </a: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мочевина)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жатады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Карбамидті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жануарлар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жеміне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де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қосып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пайдаланады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Ол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көмір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қышқыл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газы мен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аммиактың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үлкен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қысымда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әрекеттесуі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нәтижесінде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алынады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kk-KZ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+2NH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CO(NH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+ H</a:t>
            </a:r>
            <a:r>
              <a:rPr lang="ru-RU" sz="2000" baseline="-25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O.</a:t>
            </a:r>
          </a:p>
        </p:txBody>
      </p:sp>
    </p:spTree>
    <p:extLst>
      <p:ext uri="{BB962C8B-B14F-4D97-AF65-F5344CB8AC3E}">
        <p14:creationId xmlns:p14="http://schemas.microsoft.com/office/powerpoint/2010/main" val="1479683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1" y="587829"/>
            <a:ext cx="10293531" cy="5375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топыраққа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күрделі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минералдық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түрінде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де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көптеп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беріледі</a:t>
            </a: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 </a:t>
            </a:r>
            <a:r>
              <a:rPr lang="kk-KZ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Фосфор қышқылын аммиакпен 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әрекеттестіру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арқылы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аммофос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алынады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Оның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қышқылын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бейтараптандыру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дәрежесіне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байланысты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моноаммонийфосфат</a:t>
            </a:r>
            <a:r>
              <a:rPr lang="ru-RU" sz="2000" i="1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(NH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немесе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диаммонийфосфат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[(NH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HPO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]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өндіріледі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Нитрофоска —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құрамында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қоректік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азот, фосфор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калий бар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күрделі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Оны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өндірісте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аммоний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гидрофосфатының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[(NH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HPO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]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аммоний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нитратының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(NH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</a:t>
            </a:r>
            <a:r>
              <a:rPr lang="ru-RU" sz="2000" i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ru-RU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калий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хлоридінің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немесе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сульфатының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қоспасын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балқыту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арқылы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алады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Қазақстанда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азотты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Ақтаудағы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kk-KZ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КазАзот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Акционерлік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Қоғамында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kk-KZ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аммиак селитрасы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kk-KZ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нитрофоска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Степногорск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кен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-химия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комбинатында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(нитрофоска),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Тараз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минералды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зауытында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kk-KZ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аммофос) </a:t>
            </a:r>
            <a:r>
              <a:rPr lang="ru-RU" sz="2000" dirty="0" err="1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өндіріледі</a:t>
            </a:r>
            <a:r>
              <a:rPr lang="ru-RU" sz="2000" dirty="0">
                <a:solidFill>
                  <a:srgbClr val="2021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288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6469" y="770709"/>
            <a:ext cx="9731828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sz="2000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Құрамында</a:t>
            </a:r>
            <a:r>
              <a:rPr lang="ru-RU" sz="2000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бар </a:t>
            </a:r>
            <a:r>
              <a:rPr lang="ru-RU" sz="2000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тыңайтқыштардың</a:t>
            </a:r>
            <a:r>
              <a:rPr lang="ru-RU" sz="2000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түрлері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Азот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құрамында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қосылыстары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Жалпы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тыңайтқыштарының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бірнеше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топтары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бар. </a:t>
            </a:r>
          </a:p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♦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нитраттық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(кальций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натрий нитраты), </a:t>
            </a:r>
          </a:p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♦ аммоний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(аммоний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хлориді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аммоний сульфаты),</a:t>
            </a:r>
          </a:p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♦ аммиак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селитрасы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(аммоний нитраты),</a:t>
            </a:r>
          </a:p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♦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амидті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(мочевина) </a:t>
            </a:r>
          </a:p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♦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сұйық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аммиакты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су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немесе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сусыз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аммиак).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903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3589" y="365760"/>
            <a:ext cx="4532811" cy="5567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ru-RU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Азот </a:t>
            </a: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r>
              <a:rPr lang="ru-RU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нитрат </a:t>
            </a: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тобы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Кальций нитраты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-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химиялық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формуласы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(NO₃).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Сыртқы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жағынан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кальций нитраты -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түйіршіктер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18% -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бар.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жоғары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қышқылды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топыраққа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жарамды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Топыраққа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жоғары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қышқылдығы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 кальций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нитратының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жүйелі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жылдық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енгізілуімен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қасиеттерінің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жақсаруы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байқалады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Кальций нитраты суда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ериді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сондықтан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судың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өтуіне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бермейтін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сөмкелерде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сақтау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керек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нитрат каль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672" y="1111488"/>
            <a:ext cx="4286250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499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497541"/>
            <a:ext cx="6441141" cy="299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Натрий нитраты</a:t>
            </a:r>
            <a:r>
              <a:rPr lang="kk-KZ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 </a:t>
            </a:r>
            <a:r>
              <a:rPr lang="ru-RU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химиялық</a:t>
            </a:r>
            <a:r>
              <a:rPr lang="ru-RU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формуласы</a:t>
            </a:r>
            <a:r>
              <a:rPr lang="ru-RU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NaNO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кристалды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сәл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 - 17% азот бар. Натрий нитраты суда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ериді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өсімдіктердің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тамырымен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сіңеді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жан-жақты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әртүрлі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дақылдарға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жарамды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күз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мезгілінде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қолдануға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болмайды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ондағы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белсенді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асты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суларына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жуылады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500"/>
              </a:spcAf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Суда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еритіндігін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гигроскопиялықты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ескере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отырып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құрғақ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жерлерде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сақтау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керек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sc01.alicdn.com/kf/Hf7a96cbd2f62458290877482cb92b1ec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5434" r="7874" b="15961"/>
          <a:stretch/>
        </p:blipFill>
        <p:spPr bwMode="auto">
          <a:xfrm>
            <a:off x="1653987" y="3361765"/>
            <a:ext cx="4424083" cy="328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chem.ru/uploads/posts/2019-11/1574197359_nano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6" t="1777" r="28250"/>
          <a:stretch/>
        </p:blipFill>
        <p:spPr bwMode="auto">
          <a:xfrm>
            <a:off x="7247965" y="0"/>
            <a:ext cx="4572000" cy="718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325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9247" y="443753"/>
            <a:ext cx="6942524" cy="5655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ru-RU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Аммоний </a:t>
            </a: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endParaRPr lang="ru-RU" sz="20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/>
            <a:r>
              <a:rPr lang="kk-KZ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Келесі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топ - аммоний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топта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бірінші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орында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аммоний сульфаты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химиялық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формуласы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(NH)</a:t>
            </a:r>
            <a:r>
              <a:rPr lang="ru-RU" i="1" baseline="-25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ru-RU" i="1" baseline="-25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</a:t>
            </a:r>
            <a:r>
              <a:rPr lang="ru-RU" i="1" baseline="-25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Сыртқы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жағынан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ұнтақ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20% азот бар.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spcAft>
                <a:spcPts val="1500"/>
              </a:spcAft>
            </a:pPr>
            <a:r>
              <a:rPr lang="kk-KZ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Аммоний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сульфатын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де,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қосымша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байыту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де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қолдануға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күз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мезгілінде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қолдануға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шыққан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асты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суларына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жуылмай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топырақта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бекітіледі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spcAft>
                <a:spcPts val="1500"/>
              </a:spcAft>
            </a:pPr>
            <a:r>
              <a:rPr lang="kk-KZ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Топыраққа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аммоний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сульфатының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сайынғы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жүйелі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енгізілуімен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қышқылдануы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мүмкін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бір-екіден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қатынасында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немесе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бормен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араластыру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керек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spcAft>
                <a:spcPts val="1500"/>
              </a:spcAft>
            </a:pPr>
            <a:r>
              <a:rPr lang="kk-KZ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Аммоний сульфаты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гигроскопиялық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емес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сондықтан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проблемаларын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сақтау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әдетте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туындамайды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сақтау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керек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нәрсе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кез-келген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сілтілі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қабықпен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бірге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қолдануға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болмайды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өйткені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белсенділігін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басу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қаупі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www.abtinchem.com/wp-content/uploads/2019/09/HTB13.s8RFXXXXckXpXXq6xXFXXX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1" y="313509"/>
            <a:ext cx="308283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dobreniya.net/wp-content/uploads/2018/03/image_39250_60266806_7918-e15207547038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5" t="2914" r="3072"/>
          <a:stretch/>
        </p:blipFill>
        <p:spPr bwMode="auto">
          <a:xfrm>
            <a:off x="8092440" y="2400299"/>
            <a:ext cx="3357154" cy="431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187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9451" y="418011"/>
            <a:ext cx="702781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kk-KZ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Аммоний </a:t>
            </a:r>
            <a:r>
              <a:rPr lang="ru-RU" b="1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хлориді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-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химиялық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формуласы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NH₄Cl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шамамен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26% азот бар.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Сыртқы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жағынан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аммоний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хлориді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ақ-сары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ұнтақ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Аммоний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хлориді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жасалған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топырақтан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жуылмайды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сақтау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торт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емес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көптеген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жылдар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сақтағаннан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де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ұнтақтауды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қажет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етпейді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Аммоний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хлоридінен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топыраққа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шығарылған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өсімдіктермен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сіңеді.Бұл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басты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кемшілігі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құрамындағы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хлор.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Сонымен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топыраққа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10 кг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енгізілгенде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белсенді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жағынан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топыраққа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шамамен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хлор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түседі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көптеген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өсімдіктер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улы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болып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саналады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Осыны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ескере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отырып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аммоний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хлориді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тек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күзде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ғана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хлор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компонентін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залалсыздандыру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жүргізілуі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керек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алайда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азоттың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2%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жоғалады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2" name="Picture 6" descr="https://sc01.alicdn.com/kf/HTB1sEe0y9BYBeNjy0Feq6znmFXa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269" y="692332"/>
            <a:ext cx="4402183" cy="509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04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7647" y="248194"/>
            <a:ext cx="6544492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ru-RU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Аммоний </a:t>
            </a: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нитратының</a:t>
            </a:r>
            <a:r>
              <a:rPr lang="ru-RU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endParaRPr lang="ru-RU" sz="20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/>
            <a:r>
              <a:rPr lang="kk-KZ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Келесі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санат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аммоний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нитратының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осы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топта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көшбасшы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аммоний нитраты.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Химиялық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формула </a:t>
            </a:r>
            <a:r>
              <a:rPr lang="ru-RU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аммоний нитраты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мынаған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ұқсас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NH₄NO₃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түйіршікті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ұнтақ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пайда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шамамен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36% азот бар. Аммиак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селитрасын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немесе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қосымша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байыту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пайдалануға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spcAft>
                <a:spcPts val="1500"/>
              </a:spcAft>
            </a:pPr>
            <a:r>
              <a:rPr lang="kk-KZ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балластсыз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санатына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жатады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сондықтан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қолданылуы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су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ылғалының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жетіспеушілігі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аймақтарға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жатады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Артық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ылғалдылығы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топырақтарда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тиімділігі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жүзінде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азайтылған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өйткені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құрамындағы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асты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суларына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толығымен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жуылады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spcAft>
                <a:spcPts val="1500"/>
              </a:spcAft>
            </a:pPr>
            <a:r>
              <a:rPr lang="kk-KZ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Гигроскоптылықтың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жоғарылауына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байланысты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аммоний нитраты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ылғал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бөлмелерде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сақтауға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төзбейді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тез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қатып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торт тез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піседі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Әрине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жарамсыз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дегенді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білдірмейді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оны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топыраққа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салмас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бұрын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сізге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тұздалған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ұнтақты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ұнтақтау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қажет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қиын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170" name="Picture 2" descr="https://bigopt.com/static-files/img/goods/06/2f/udobreniya-agromag-12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139" y="875212"/>
            <a:ext cx="4545872" cy="523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417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0" y="292735"/>
            <a:ext cx="642692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Мочевина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- мочевина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басқаша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деп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аталады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(NH₂)₂CO</a:t>
            </a:r>
            <a:r>
              <a:rPr lang="kk-KZ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мочевина,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тиімді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болып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саналады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Несепнәрде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шамамен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47% азот бар,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1% аз.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Сыртқы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жағынан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түйіршіктер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қышқылдану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қабілетінің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жоғарылауымен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сипатталады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сондықтан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оны тек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бейтараптандыратын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доломит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ұны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бор,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әкпен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қолдануға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Несепнәр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сирек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пайдаланылады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көбінесе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жапырақты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үстіңгі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қабықтың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қосымша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жабыны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қолданылады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тамаша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тамырдан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тыс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өйткені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жапырақ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пышақтарын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күйдірмейді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өсімдіктер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сіңіреді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spcAft>
                <a:spcPts val="1500"/>
              </a:spcAf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Жалпы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аталатын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мочевинаның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маркасы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белгілі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олар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тиімділігі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жоғары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категорияға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жатпайды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өсімдік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шаруашылығында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сирек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қолданылады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Әдетте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маркалы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мочевина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жануарларға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жем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қоспасы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қолданылады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мысалы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ешкі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сиыр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жылқы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B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атауы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 мочевина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бренді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қоспалармен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өңделген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арнайы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данылатын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мочевина.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196" name="Picture 4" descr="http://kapushka.ru/wp-content/uploads/2016/04/karbamid_sayt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2" t="5313" r="28262"/>
          <a:stretch/>
        </p:blipFill>
        <p:spPr bwMode="auto">
          <a:xfrm>
            <a:off x="6792685" y="292735"/>
            <a:ext cx="4545875" cy="606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061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9713" y="509451"/>
            <a:ext cx="5747657" cy="5824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Сұйық</a:t>
            </a:r>
            <a:r>
              <a:rPr lang="ru-RU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азотты</a:t>
            </a:r>
            <a:r>
              <a:rPr lang="ru-RU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</a:t>
            </a:r>
            <a:endParaRPr lang="ru-RU" sz="20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/>
            <a:r>
              <a:rPr lang="kk-KZ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b="1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Аммиак гидраты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немесе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аммиакты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гидроксиді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(су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немесе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сұйық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аммиак). Аммоний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гидроксидінің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химиялық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формуласы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</a:t>
            </a:r>
            <a:r>
              <a:rPr lang="ru-RU" i="1" baseline="-25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i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Шындығында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аммиак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суда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ерітілген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аммиак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болып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табылады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Жалпы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алғанда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сұйық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аммиактың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біріншісінде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19% -дан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26% -дан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аспайды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ал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екіншісінде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15% -дан 21% -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болуы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мүмкін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Әдетте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аммиак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топыраққа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шамамен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14-16 см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тереңдікке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қосуға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болатын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арнайы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жабдықтың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көмегімен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енгізіледі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Сұйық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тыңайтқыштардың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артықшылығы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олардың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төмен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бағасы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өсімдіктердің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тез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игерілуі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ұзақ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уақыт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әрекет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етуі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топырақта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тыңайтқыштардың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біркелкі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таралуы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болып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табылады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Кемшіліктері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де бар -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тасымалдау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мен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сақтау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күрделі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олардың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бетіне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түскен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жапырақтарда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қатты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күйіп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қалу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мүмкіндігі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сұйық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тыңайтқыштарды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қолдануға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арналған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арнайы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жабдықтың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қажеттілігі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https://s.alicdn.com/@sc01/kf/H81cc9682cf474a17b438810e9d044d63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1" t="-784" r="19771" b="784"/>
          <a:stretch/>
        </p:blipFill>
        <p:spPr bwMode="auto">
          <a:xfrm>
            <a:off x="7302137" y="744582"/>
            <a:ext cx="3722914" cy="551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337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2149" y="365760"/>
            <a:ext cx="10280469" cy="443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Органикалық</a:t>
            </a:r>
            <a:r>
              <a:rPr lang="ru-RU" b="1" dirty="0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b="1" dirty="0" err="1">
                <a:solidFill>
                  <a:srgbClr val="2828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тыңайтқыштары</a:t>
            </a:r>
            <a:endParaRPr lang="ru-RU" sz="20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Aft>
                <a:spcPts val="1500"/>
              </a:spcAf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Өздеріңіз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білетіндей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органикалық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қосылыстарда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мөлшері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Мәселен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мал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қоқысындағы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2,6% -дан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аспайды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Уытты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улы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құстардың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үйінділерінде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2,7%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құрайды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компостта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бірақ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компосттың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«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ингредиенттеріне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байланысты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Компост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құрамындағы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азоттың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бөлігі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шөгінділерінен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жапырақтардан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арамшөптердің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жасыл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массасынан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ойпатты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шымтезектен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жасалады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Органикалық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тыңайтқыштардағы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мөлшерінің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тұрақсыздығын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ескере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отырып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оны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пайдалану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қажет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емес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өсімдіктердің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қоректік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жетіспеушілігі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 азот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аштығына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қауіп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төндіреді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Сонымен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қатар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мұндай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тыңайтқыштар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баяу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болса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да,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топырақты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қышқылдандырады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28309" y="4876017"/>
            <a:ext cx="3279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YouTube Noto"/>
                <a:hlinkClick r:id="rId2" tooltip="Поделиться ссылкой"/>
              </a:rPr>
              <a:t>https://youtu.be/GyHpiIGEkLs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199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596" y="0"/>
            <a:ext cx="6643734" cy="1399032"/>
          </a:xfrm>
        </p:spPr>
        <p:txBody>
          <a:bodyPr>
            <a:normAutofit/>
          </a:bodyPr>
          <a:lstStyle/>
          <a:p>
            <a:r>
              <a:rPr lang="kk-KZ" dirty="0">
                <a:solidFill>
                  <a:srgbClr val="FFFF00"/>
                </a:solidFill>
              </a:rPr>
              <a:t>Фосфор тыңайытқышы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24034" y="857232"/>
            <a:ext cx="792961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   Фосфор — </a:t>
            </a:r>
            <a:r>
              <a:rPr lang="ru-RU" dirty="0" err="1"/>
              <a:t>барлық тірі</a:t>
            </a:r>
            <a:r>
              <a:rPr lang="ru-RU" dirty="0"/>
              <a:t> </a:t>
            </a:r>
            <a:r>
              <a:rPr lang="ru-RU" dirty="0" err="1"/>
              <a:t>организмнің құрамына кіретін</a:t>
            </a:r>
            <a:r>
              <a:rPr lang="ru-RU" dirty="0"/>
              <a:t> </a:t>
            </a:r>
            <a:r>
              <a:rPr lang="ru-RU" dirty="0" err="1"/>
              <a:t>маңызды </a:t>
            </a:r>
            <a:r>
              <a:rPr lang="ru-RU" dirty="0"/>
              <a:t>элемент. Фосфор </a:t>
            </a:r>
            <a:r>
              <a:rPr lang="ru-RU" dirty="0" err="1"/>
              <a:t>ферменттердің</a:t>
            </a:r>
            <a:r>
              <a:rPr lang="ru-RU" dirty="0"/>
              <a:t>, </a:t>
            </a:r>
            <a:r>
              <a:rPr lang="ru-RU" dirty="0" err="1"/>
              <a:t>дәрумендердің кұрамында болады</a:t>
            </a:r>
            <a:r>
              <a:rPr lang="ru-RU" dirty="0"/>
              <a:t>.</a:t>
            </a:r>
          </a:p>
          <a:p>
            <a:r>
              <a:rPr lang="ru-RU" dirty="0"/>
              <a:t>   </a:t>
            </a:r>
            <a:r>
              <a:rPr lang="ru-RU" dirty="0" err="1"/>
              <a:t>Фосфорсыз</a:t>
            </a:r>
            <a:r>
              <a:rPr lang="ru-RU" dirty="0"/>
              <a:t> хлорофилл </a:t>
            </a:r>
            <a:r>
              <a:rPr lang="ru-RU" dirty="0" err="1"/>
              <a:t>түзілмейді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өсімдік жапырағы</a:t>
            </a:r>
            <a:r>
              <a:rPr lang="ru-RU" dirty="0"/>
              <a:t> </a:t>
            </a:r>
            <a:r>
              <a:rPr lang="ru-RU" dirty="0" err="1"/>
              <a:t>көмірқышқыл газын</a:t>
            </a:r>
            <a:r>
              <a:rPr lang="ru-RU" dirty="0"/>
              <a:t> </a:t>
            </a:r>
            <a:r>
              <a:rPr lang="ru-RU" dirty="0" err="1"/>
              <a:t>сіңіре алмайды</a:t>
            </a:r>
            <a:r>
              <a:rPr lang="ru-RU" dirty="0"/>
              <a:t>. </a:t>
            </a:r>
            <a:r>
              <a:rPr lang="ru-RU" dirty="0" err="1"/>
              <a:t>Өсімдікте </a:t>
            </a:r>
            <a:r>
              <a:rPr lang="ru-RU" dirty="0"/>
              <a:t>фосфор </a:t>
            </a:r>
            <a:r>
              <a:rPr lang="ru-RU" dirty="0" err="1"/>
              <a:t>жетіспесе</a:t>
            </a:r>
            <a:r>
              <a:rPr lang="ru-RU" dirty="0"/>
              <a:t>, </a:t>
            </a:r>
            <a:r>
              <a:rPr lang="ru-RU" dirty="0" err="1"/>
              <a:t>жапырақта қара қошқыл жасыл</a:t>
            </a:r>
            <a:r>
              <a:rPr lang="ru-RU" dirty="0"/>
              <a:t>, </a:t>
            </a:r>
            <a:r>
              <a:rPr lang="ru-RU" dirty="0" err="1"/>
              <a:t>қара дақ пайда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, </a:t>
            </a:r>
            <a:r>
              <a:rPr lang="ru-RU" dirty="0" err="1"/>
              <a:t>өсімдіктің гүлденуі </a:t>
            </a:r>
            <a:r>
              <a:rPr lang="ru-RU" dirty="0"/>
              <a:t>мен </a:t>
            </a:r>
            <a:r>
              <a:rPr lang="ru-RU" dirty="0" err="1"/>
              <a:t>пісуі</a:t>
            </a:r>
            <a:r>
              <a:rPr lang="ru-RU" dirty="0"/>
              <a:t> </a:t>
            </a:r>
            <a:r>
              <a:rPr lang="ru-RU" dirty="0" err="1"/>
              <a:t>баяулайды</a:t>
            </a:r>
            <a:r>
              <a:rPr lang="ru-RU" dirty="0"/>
              <a:t>. Фосфор </a:t>
            </a:r>
            <a:r>
              <a:rPr lang="ru-RU" dirty="0" err="1"/>
              <a:t>тыңайтқышын топыраққа енгізу</a:t>
            </a:r>
            <a:r>
              <a:rPr lang="ru-RU" dirty="0"/>
              <a:t> </a:t>
            </a:r>
            <a:r>
              <a:rPr lang="ru-RU" dirty="0" err="1"/>
              <a:t>арқылы алынатын</a:t>
            </a:r>
            <a:r>
              <a:rPr lang="ru-RU" dirty="0"/>
              <a:t> </a:t>
            </a:r>
            <a:r>
              <a:rPr lang="ru-RU" dirty="0" err="1"/>
              <a:t>жемістің сапасы</a:t>
            </a:r>
            <a:r>
              <a:rPr lang="ru-RU" dirty="0"/>
              <a:t> </a:t>
            </a:r>
            <a:r>
              <a:rPr lang="ru-RU" dirty="0" err="1"/>
              <a:t>жақсарып</a:t>
            </a:r>
            <a:r>
              <a:rPr lang="ru-RU" dirty="0"/>
              <a:t>, </a:t>
            </a:r>
            <a:r>
              <a:rPr lang="ru-RU" dirty="0" err="1"/>
              <a:t>өнімі артады</a:t>
            </a:r>
            <a:r>
              <a:rPr lang="ru-RU" dirty="0"/>
              <a:t>. Фосфор </a:t>
            </a:r>
            <a:r>
              <a:rPr lang="ru-RU" dirty="0" err="1"/>
              <a:t>тыңайтқыштары </a:t>
            </a:r>
            <a:r>
              <a:rPr lang="ru-RU" dirty="0"/>
              <a:t>суда </a:t>
            </a:r>
            <a:r>
              <a:rPr lang="ru-RU" i="1" dirty="0" err="1"/>
              <a:t>еритін</a:t>
            </a:r>
            <a:r>
              <a:rPr lang="ru-RU" i="1" dirty="0"/>
              <a:t>, </a:t>
            </a:r>
            <a:r>
              <a:rPr lang="ru-RU" i="1" dirty="0" err="1"/>
              <a:t>ерімейтін</a:t>
            </a:r>
            <a:r>
              <a:rPr lang="ru-RU" dirty="0"/>
              <a:t> 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</a:t>
            </a:r>
          </a:p>
          <a:p>
            <a:r>
              <a:rPr lang="ru-RU" dirty="0"/>
              <a:t>   </a:t>
            </a:r>
            <a:r>
              <a:rPr lang="ru-RU" dirty="0" err="1"/>
              <a:t>Қазақстан жеріндегі</a:t>
            </a:r>
            <a:r>
              <a:rPr lang="ru-RU" dirty="0"/>
              <a:t> бай фосфор </a:t>
            </a:r>
            <a:r>
              <a:rPr lang="ru-RU" dirty="0" err="1"/>
              <a:t>қорын өңдеу жолын</a:t>
            </a:r>
            <a:r>
              <a:rPr lang="ru-RU" dirty="0"/>
              <a:t> </a:t>
            </a:r>
            <a:r>
              <a:rPr lang="ru-RU" dirty="0" err="1"/>
              <a:t>іздеу</a:t>
            </a:r>
            <a:r>
              <a:rPr lang="ru-RU" dirty="0"/>
              <a:t>      </a:t>
            </a:r>
            <a:r>
              <a:rPr lang="ru-RU" dirty="0" err="1"/>
              <a:t>фосфорлы</a:t>
            </a:r>
            <a:r>
              <a:rPr lang="ru-RU" dirty="0"/>
              <a:t> </a:t>
            </a:r>
            <a:r>
              <a:rPr lang="ru-RU" dirty="0" err="1"/>
              <a:t>қосылыстар химиясын</a:t>
            </a:r>
            <a:r>
              <a:rPr lang="ru-RU" dirty="0"/>
              <a:t> </a:t>
            </a:r>
            <a:r>
              <a:rPr lang="ru-RU" dirty="0" err="1"/>
              <a:t>дамытуға негіз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Академик Ә.Б. </a:t>
            </a:r>
            <a:r>
              <a:rPr lang="ru-RU" dirty="0" err="1"/>
              <a:t>Бектұров Қаратау фосфоритінен</a:t>
            </a:r>
            <a:r>
              <a:rPr lang="ru-RU" dirty="0"/>
              <a:t> </a:t>
            </a:r>
            <a:r>
              <a:rPr lang="ru-RU" dirty="0" err="1"/>
              <a:t>әртүрлі </a:t>
            </a:r>
            <a:r>
              <a:rPr lang="ru-RU" dirty="0"/>
              <a:t>фосфор </a:t>
            </a:r>
            <a:r>
              <a:rPr lang="ru-RU" dirty="0" err="1"/>
              <a:t>тыңайтқыштарын алудың ғылыми негізін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 Фосфор </a:t>
            </a:r>
            <a:r>
              <a:rPr lang="ru-RU" dirty="0" err="1"/>
              <a:t>қосылыстары </a:t>
            </a:r>
            <a:r>
              <a:rPr lang="ru-RU" dirty="0"/>
              <a:t>мен фосфор </a:t>
            </a:r>
            <a:r>
              <a:rPr lang="ru-RU" dirty="0" err="1"/>
              <a:t>тыңайтқыштарын зерттеуде</a:t>
            </a:r>
            <a:r>
              <a:rPr lang="ru-RU" dirty="0"/>
              <a:t> Ә.Б. </a:t>
            </a:r>
            <a:r>
              <a:rPr lang="ru-RU" dirty="0" err="1"/>
              <a:t>Бектұров және оның шәкірттері көп еңбек сіңірді.</a:t>
            </a:r>
            <a:r>
              <a:rPr lang="ru-RU" dirty="0"/>
              <a:t> </a:t>
            </a:r>
            <a:r>
              <a:rPr lang="ru-RU" dirty="0" err="1"/>
              <a:t>Қаратау бассейнінің </a:t>
            </a:r>
            <a:r>
              <a:rPr lang="ru-RU" dirty="0"/>
              <a:t>фосфорит </a:t>
            </a:r>
            <a:r>
              <a:rPr lang="ru-RU" dirty="0" err="1"/>
              <a:t>кенінен</a:t>
            </a:r>
            <a:r>
              <a:rPr lang="ru-RU" dirty="0"/>
              <a:t> </a:t>
            </a:r>
            <a:r>
              <a:rPr lang="ru-RU" dirty="0" err="1"/>
              <a:t>Тараздың</a:t>
            </a:r>
            <a:r>
              <a:rPr lang="ru-RU" dirty="0"/>
              <a:t> </a:t>
            </a:r>
            <a:r>
              <a:rPr lang="ru-RU" dirty="0" err="1"/>
              <a:t>және</a:t>
            </a:r>
            <a:r>
              <a:rPr lang="ru-RU" dirty="0"/>
              <a:t> </a:t>
            </a:r>
            <a:r>
              <a:rPr lang="ru-RU" dirty="0" err="1"/>
              <a:t>Шымкенттің</a:t>
            </a:r>
            <a:r>
              <a:rPr lang="ru-RU" dirty="0"/>
              <a:t> </a:t>
            </a:r>
            <a:r>
              <a:rPr lang="ru-RU" dirty="0" err="1"/>
              <a:t>өндірістік бірлестіктері</a:t>
            </a:r>
            <a:r>
              <a:rPr lang="ru-RU" dirty="0"/>
              <a:t> </a:t>
            </a:r>
            <a:r>
              <a:rPr lang="ru-RU" dirty="0" err="1"/>
              <a:t>және басқа </a:t>
            </a:r>
            <a:r>
              <a:rPr lang="ru-RU" dirty="0"/>
              <a:t>химия </a:t>
            </a:r>
            <a:r>
              <a:rPr lang="ru-RU" dirty="0" err="1"/>
              <a:t>кәсіпорындары </a:t>
            </a:r>
            <a:r>
              <a:rPr lang="ru-RU" dirty="0"/>
              <a:t>фосфор </a:t>
            </a:r>
            <a:r>
              <a:rPr lang="ru-RU" dirty="0" err="1"/>
              <a:t>тыңайтқыштарын өндіреді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mtdata.ru/u1/photo9357/20078532897-0/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100" y="1428736"/>
            <a:ext cx="7000924" cy="521495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95340" y="0"/>
            <a:ext cx="9572660" cy="1399032"/>
          </a:xfrm>
        </p:spPr>
        <p:txBody>
          <a:bodyPr>
            <a:normAutofit/>
          </a:bodyPr>
          <a:lstStyle/>
          <a:p>
            <a:pPr algn="ctr"/>
            <a:r>
              <a:rPr lang="kk-KZ" sz="3200" dirty="0">
                <a:solidFill>
                  <a:srgbClr val="FFFF00"/>
                </a:solidFill>
              </a:rPr>
              <a:t>Минералды тыңайытқыштарды өсімдіктің сіңіруі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161366"/>
            <a:ext cx="11927540" cy="6481482"/>
          </a:xfrm>
        </p:spPr>
        <p:txBody>
          <a:bodyPr>
            <a:noAutofit/>
          </a:bodyPr>
          <a:lstStyle/>
          <a:p>
            <a:r>
              <a:rPr lang="ru-RU" sz="1800" dirty="0"/>
              <a:t>Фосфорит </a:t>
            </a:r>
            <a:r>
              <a:rPr lang="ru-RU" sz="1800" dirty="0" err="1"/>
              <a:t>ұны </a:t>
            </a:r>
            <a:r>
              <a:rPr lang="ru-RU" sz="1800" dirty="0"/>
              <a:t>— </a:t>
            </a:r>
            <a:r>
              <a:rPr lang="ru-RU" sz="1800" dirty="0" err="1"/>
              <a:t>майдаланған </a:t>
            </a:r>
            <a:r>
              <a:rPr lang="ru-RU" sz="1800" dirty="0"/>
              <a:t>кальций </a:t>
            </a:r>
            <a:r>
              <a:rPr lang="ru-RU" sz="1800" dirty="0" err="1"/>
              <a:t>фосфориті</a:t>
            </a:r>
            <a:r>
              <a:rPr lang="ru-RU" sz="1800" dirty="0"/>
              <a:t> Са</a:t>
            </a:r>
            <a:r>
              <a:rPr lang="ru-RU" sz="1800" baseline="-25000" dirty="0"/>
              <a:t>3</a:t>
            </a:r>
            <a:r>
              <a:rPr lang="ru-RU" sz="1800" dirty="0"/>
              <a:t>(РО</a:t>
            </a:r>
            <a:r>
              <a:rPr lang="ru-RU" sz="1800" baseline="-25000" dirty="0"/>
              <a:t>4</a:t>
            </a:r>
            <a:r>
              <a:rPr lang="ru-RU" sz="1800" dirty="0"/>
              <a:t>)</a:t>
            </a:r>
            <a:r>
              <a:rPr lang="ru-RU" sz="1800" baseline="-25000" dirty="0"/>
              <a:t>2 </a:t>
            </a:r>
            <a:r>
              <a:rPr lang="ru-RU" sz="1800" dirty="0" err="1"/>
              <a:t>ақ </a:t>
            </a:r>
            <a:r>
              <a:rPr lang="ru-RU" sz="1800" dirty="0"/>
              <a:t>нс </a:t>
            </a:r>
            <a:r>
              <a:rPr lang="ru-RU" sz="1800" dirty="0" err="1"/>
              <a:t>сұр түсті ұнтақ</a:t>
            </a:r>
            <a:r>
              <a:rPr lang="ru-RU" sz="1800" dirty="0"/>
              <a:t>. </a:t>
            </a:r>
            <a:r>
              <a:rPr lang="ru-RU" sz="1800" dirty="0" err="1"/>
              <a:t>Оның құрамында </a:t>
            </a:r>
            <a:r>
              <a:rPr lang="ru-RU" sz="1800" dirty="0"/>
              <a:t>16 — 35% Р</a:t>
            </a:r>
            <a:r>
              <a:rPr lang="ru-RU" sz="1800" baseline="-25000" dirty="0"/>
              <a:t>2</a:t>
            </a:r>
            <a:r>
              <a:rPr lang="ru-RU" sz="1800" dirty="0"/>
              <a:t>О</a:t>
            </a:r>
            <a:r>
              <a:rPr lang="ru-RU" sz="1800" baseline="-25000" dirty="0"/>
              <a:t>5</a:t>
            </a:r>
            <a:r>
              <a:rPr lang="ru-RU" sz="1800" dirty="0"/>
              <a:t> бар. </a:t>
            </a:r>
            <a:r>
              <a:rPr lang="ru-RU" sz="1800" dirty="0" err="1"/>
              <a:t>Өте арзан</a:t>
            </a:r>
            <a:r>
              <a:rPr lang="ru-RU" sz="1800" dirty="0"/>
              <a:t> </a:t>
            </a:r>
            <a:r>
              <a:rPr lang="ru-RU" sz="1800" dirty="0" err="1"/>
              <a:t>тыңайтқыш.</a:t>
            </a:r>
            <a:endParaRPr lang="ru-RU" sz="1800" dirty="0"/>
          </a:p>
          <a:p>
            <a:r>
              <a:rPr lang="ru-RU" sz="1800" dirty="0"/>
              <a:t>Фосфорит </a:t>
            </a:r>
            <a:r>
              <a:rPr lang="ru-RU" sz="1800" dirty="0" err="1"/>
              <a:t>ұны </a:t>
            </a:r>
            <a:r>
              <a:rPr lang="ru-RU" sz="1800" dirty="0"/>
              <a:t>суда </a:t>
            </a:r>
            <a:r>
              <a:rPr lang="ru-RU" sz="1800" dirty="0" err="1"/>
              <a:t>нашар</a:t>
            </a:r>
            <a:r>
              <a:rPr lang="ru-RU" sz="1800" dirty="0"/>
              <a:t> </a:t>
            </a:r>
            <a:r>
              <a:rPr lang="ru-RU" sz="1800" dirty="0" err="1"/>
              <a:t>ериді</a:t>
            </a:r>
            <a:r>
              <a:rPr lang="ru-RU" sz="1800" dirty="0"/>
              <a:t>. </a:t>
            </a:r>
            <a:r>
              <a:rPr lang="ru-RU" sz="1800" dirty="0" err="1"/>
              <a:t>Сондықтан </a:t>
            </a:r>
            <a:r>
              <a:rPr lang="ru-RU" sz="1800" dirty="0"/>
              <a:t>оны </a:t>
            </a:r>
            <a:r>
              <a:rPr lang="ru-RU" sz="1800" dirty="0" err="1"/>
              <a:t>қышқылдағы жоғары топыраққа пайдаланған жөн</a:t>
            </a:r>
            <a:r>
              <a:rPr lang="ru-RU" sz="1800" dirty="0"/>
              <a:t>.</a:t>
            </a:r>
          </a:p>
          <a:p>
            <a:r>
              <a:rPr lang="ru-RU" sz="1800" dirty="0" err="1"/>
              <a:t>Жай</a:t>
            </a:r>
            <a:r>
              <a:rPr lang="ru-RU" sz="1800" dirty="0"/>
              <a:t> суперфосфат — </a:t>
            </a:r>
            <a:r>
              <a:rPr lang="ru-RU" sz="1800" dirty="0" err="1"/>
              <a:t>Са</a:t>
            </a:r>
            <a:r>
              <a:rPr lang="ru-RU" sz="1800" dirty="0"/>
              <a:t>(Н</a:t>
            </a:r>
            <a:r>
              <a:rPr lang="ru-RU" sz="1800" baseline="-25000" dirty="0"/>
              <a:t>2</a:t>
            </a:r>
            <a:r>
              <a:rPr lang="ru-RU" sz="1800" dirty="0"/>
              <a:t>РО</a:t>
            </a:r>
            <a:r>
              <a:rPr lang="ru-RU" sz="1800" baseline="-25000" dirty="0"/>
              <a:t>4</a:t>
            </a:r>
            <a:r>
              <a:rPr lang="ru-RU" sz="1800" dirty="0"/>
              <a:t>)</a:t>
            </a:r>
            <a:r>
              <a:rPr lang="ru-RU" sz="1800" baseline="-25000" dirty="0"/>
              <a:t>2</a:t>
            </a:r>
            <a:r>
              <a:rPr lang="ru-RU" sz="1800" dirty="0"/>
              <a:t> + 2Са3О</a:t>
            </a:r>
            <a:r>
              <a:rPr lang="ru-RU" sz="1800" baseline="-25000" dirty="0"/>
              <a:t>4</a:t>
            </a:r>
            <a:r>
              <a:rPr lang="ru-RU" sz="1800" dirty="0"/>
              <a:t>. Оны </a:t>
            </a:r>
            <a:r>
              <a:rPr lang="ru-RU" sz="1800" dirty="0" err="1"/>
              <a:t>фосфоритке</a:t>
            </a:r>
            <a:r>
              <a:rPr lang="ru-RU" sz="1800" dirty="0"/>
              <a:t> не </a:t>
            </a:r>
            <a:r>
              <a:rPr lang="ru-RU" sz="1800" dirty="0" err="1"/>
              <a:t>апатитке</a:t>
            </a:r>
            <a:r>
              <a:rPr lang="ru-RU" sz="1800" dirty="0"/>
              <a:t> </a:t>
            </a:r>
            <a:r>
              <a:rPr lang="ru-RU" sz="1800" dirty="0" err="1"/>
              <a:t>күкірт қышқылын қосу арқылы алады</a:t>
            </a:r>
            <a:r>
              <a:rPr lang="ru-RU" sz="1800" dirty="0"/>
              <a:t>:</a:t>
            </a:r>
          </a:p>
          <a:p>
            <a:r>
              <a:rPr lang="ru-RU" sz="1800" dirty="0"/>
              <a:t>Са</a:t>
            </a:r>
            <a:r>
              <a:rPr lang="ru-RU" sz="1800" baseline="-25000" dirty="0"/>
              <a:t>3</a:t>
            </a:r>
            <a:r>
              <a:rPr lang="ru-RU" sz="1800" dirty="0"/>
              <a:t>(РО</a:t>
            </a:r>
            <a:r>
              <a:rPr lang="ru-RU" sz="1800" baseline="-25000" dirty="0"/>
              <a:t>4</a:t>
            </a:r>
            <a:r>
              <a:rPr lang="ru-RU" sz="1800" dirty="0"/>
              <a:t>)</a:t>
            </a:r>
            <a:r>
              <a:rPr lang="ru-RU" sz="1800" baseline="-25000" dirty="0"/>
              <a:t>2</a:t>
            </a:r>
            <a:r>
              <a:rPr lang="ru-RU" sz="1800" dirty="0"/>
              <a:t> +2Н</a:t>
            </a:r>
            <a:r>
              <a:rPr lang="ru-RU" sz="1800" baseline="-25000" dirty="0"/>
              <a:t>2</a:t>
            </a:r>
            <a:r>
              <a:rPr lang="en-US" sz="1800" dirty="0"/>
              <a:t>SO</a:t>
            </a:r>
            <a:r>
              <a:rPr lang="en-US" sz="1800" baseline="-25000" dirty="0"/>
              <a:t>4</a:t>
            </a:r>
            <a:r>
              <a:rPr lang="en-US" sz="1800" dirty="0"/>
              <a:t> =</a:t>
            </a:r>
            <a:r>
              <a:rPr lang="ru-RU" sz="1800" dirty="0" err="1"/>
              <a:t>Са</a:t>
            </a:r>
            <a:r>
              <a:rPr lang="ru-RU" sz="1800" dirty="0"/>
              <a:t>(</a:t>
            </a:r>
            <a:r>
              <a:rPr lang="en-US" sz="1800" dirty="0"/>
              <a:t>H</a:t>
            </a:r>
            <a:r>
              <a:rPr lang="en-US" sz="1800" baseline="-25000" dirty="0"/>
              <a:t>2</a:t>
            </a:r>
            <a:r>
              <a:rPr lang="ru-RU" sz="1800" dirty="0"/>
              <a:t>Р</a:t>
            </a:r>
            <a:r>
              <a:rPr lang="en-US" sz="1800" dirty="0"/>
              <a:t>O</a:t>
            </a:r>
            <a:r>
              <a:rPr lang="en-US" sz="1800" baseline="-25000" dirty="0"/>
              <a:t>4</a:t>
            </a:r>
            <a:r>
              <a:rPr lang="en-US" sz="1800" dirty="0"/>
              <a:t>)</a:t>
            </a:r>
            <a:r>
              <a:rPr lang="en-US" sz="1800" baseline="-25000" dirty="0"/>
              <a:t>2</a:t>
            </a:r>
            <a:r>
              <a:rPr lang="en-US" sz="1800" dirty="0"/>
              <a:t> + 2</a:t>
            </a:r>
            <a:r>
              <a:rPr lang="ru-RU" sz="1800" dirty="0" err="1"/>
              <a:t>Са</a:t>
            </a:r>
            <a:r>
              <a:rPr lang="en-US" sz="1800" dirty="0"/>
              <a:t>SO</a:t>
            </a:r>
            <a:r>
              <a:rPr lang="en-US" sz="1800" baseline="-25000" dirty="0"/>
              <a:t>4</a:t>
            </a:r>
            <a:endParaRPr lang="en-US" sz="1800" dirty="0"/>
          </a:p>
          <a:p>
            <a:r>
              <a:rPr lang="ru-RU" sz="1800" dirty="0" err="1"/>
              <a:t>жай</a:t>
            </a:r>
            <a:r>
              <a:rPr lang="ru-RU" sz="1800" dirty="0"/>
              <a:t> суперфосфат</a:t>
            </a:r>
          </a:p>
          <a:p>
            <a:r>
              <a:rPr lang="ru-RU" sz="1800" dirty="0" err="1"/>
              <a:t>Мұның құрамында </a:t>
            </a:r>
            <a:r>
              <a:rPr lang="ru-RU" sz="1800" dirty="0"/>
              <a:t>14 — 20% Р</a:t>
            </a:r>
            <a:r>
              <a:rPr lang="ru-RU" sz="1800" baseline="-25000" dirty="0"/>
              <a:t>2</a:t>
            </a:r>
            <a:r>
              <a:rPr lang="ru-RU" sz="1800" dirty="0"/>
              <a:t>О. </a:t>
            </a:r>
            <a:r>
              <a:rPr lang="ru-RU" sz="1800" dirty="0" err="1"/>
              <a:t>болады</a:t>
            </a:r>
            <a:r>
              <a:rPr lang="ru-RU" sz="1800" dirty="0"/>
              <a:t>. </a:t>
            </a:r>
            <a:r>
              <a:rPr lang="ru-RU" sz="1800" dirty="0" err="1"/>
              <a:t>Бұл топырақта, </a:t>
            </a:r>
            <a:r>
              <a:rPr lang="ru-RU" sz="1800" dirty="0"/>
              <a:t>суда </a:t>
            </a:r>
            <a:r>
              <a:rPr lang="ru-RU" sz="1800" dirty="0" err="1"/>
              <a:t>жақсы еріп</a:t>
            </a:r>
            <a:r>
              <a:rPr lang="ru-RU" sz="1800" dirty="0"/>
              <a:t>, </a:t>
            </a:r>
            <a:r>
              <a:rPr lang="ru-RU" sz="1800" dirty="0" err="1"/>
              <a:t>өсімдікке жақсы сіңіріледі</a:t>
            </a:r>
            <a:r>
              <a:rPr lang="ru-RU" sz="1800" dirty="0"/>
              <a:t>. </a:t>
            </a:r>
            <a:r>
              <a:rPr lang="ru-RU" sz="1800" dirty="0" err="1"/>
              <a:t>Алайда</a:t>
            </a:r>
            <a:r>
              <a:rPr lang="ru-RU" sz="1800" dirty="0"/>
              <a:t> </a:t>
            </a:r>
            <a:r>
              <a:rPr lang="ru-RU" sz="1800" dirty="0" err="1"/>
              <a:t>құрамыңдағы ерімейтін</a:t>
            </a:r>
            <a:r>
              <a:rPr lang="ru-RU" sz="1800" dirty="0"/>
              <a:t> кальций сульфаты </a:t>
            </a:r>
            <a:r>
              <a:rPr lang="ru-RU" sz="1800" dirty="0" err="1"/>
              <a:t>тыңайтқыштың құнын арттырады</a:t>
            </a:r>
            <a:r>
              <a:rPr lang="ru-RU" sz="1800" dirty="0"/>
              <a:t>.</a:t>
            </a:r>
          </a:p>
          <a:p>
            <a:r>
              <a:rPr lang="ru-RU" sz="1800" dirty="0" err="1"/>
              <a:t>Қос </a:t>
            </a:r>
            <a:r>
              <a:rPr lang="ru-RU" sz="1800" dirty="0"/>
              <a:t>суперфосфат </a:t>
            </a:r>
            <a:r>
              <a:rPr lang="ru-RU" sz="1800" dirty="0" err="1"/>
              <a:t>Са</a:t>
            </a:r>
            <a:r>
              <a:rPr lang="ru-RU" sz="1800" dirty="0"/>
              <a:t>(</a:t>
            </a:r>
            <a:r>
              <a:rPr lang="en-US" sz="1800" dirty="0"/>
              <a:t>H</a:t>
            </a:r>
            <a:r>
              <a:rPr lang="en-US" sz="1800" baseline="-25000" dirty="0"/>
              <a:t>2</a:t>
            </a:r>
            <a:r>
              <a:rPr lang="ru-RU" sz="1800" dirty="0"/>
              <a:t>РО</a:t>
            </a:r>
            <a:r>
              <a:rPr lang="ru-RU" sz="1800" baseline="-25000" dirty="0"/>
              <a:t>4</a:t>
            </a:r>
            <a:r>
              <a:rPr lang="ru-RU" sz="1800" dirty="0"/>
              <a:t>)</a:t>
            </a:r>
            <a:r>
              <a:rPr lang="ru-RU" sz="1800" baseline="-25000" dirty="0"/>
              <a:t>2</a:t>
            </a:r>
            <a:r>
              <a:rPr lang="ru-RU" sz="1800" dirty="0"/>
              <a:t> — </a:t>
            </a:r>
            <a:r>
              <a:rPr lang="ru-RU" sz="1800" dirty="0" err="1"/>
              <a:t>кұрамында </a:t>
            </a:r>
            <a:r>
              <a:rPr lang="ru-RU" sz="1800" dirty="0"/>
              <a:t>Р</a:t>
            </a:r>
            <a:r>
              <a:rPr lang="ru-RU" sz="1800" baseline="-25000" dirty="0"/>
              <a:t>2</a:t>
            </a:r>
            <a:r>
              <a:rPr lang="en-US" sz="1800" dirty="0"/>
              <a:t>O</a:t>
            </a:r>
            <a:r>
              <a:rPr lang="en-US" sz="1800" baseline="-25000" dirty="0"/>
              <a:t>5</a:t>
            </a:r>
            <a:r>
              <a:rPr lang="en-US" sz="1800" dirty="0"/>
              <a:t> </a:t>
            </a:r>
            <a:r>
              <a:rPr lang="ru-RU" sz="1800" dirty="0" err="1"/>
              <a:t>мөлшері жай</a:t>
            </a:r>
            <a:r>
              <a:rPr lang="ru-RU" sz="1800" dirty="0"/>
              <a:t> </a:t>
            </a:r>
            <a:r>
              <a:rPr lang="ru-RU" sz="1800" dirty="0" err="1"/>
              <a:t>суперфосфатқа қарағанда екі</a:t>
            </a:r>
            <a:r>
              <a:rPr lang="ru-RU" sz="1800" dirty="0"/>
              <a:t> </a:t>
            </a:r>
            <a:r>
              <a:rPr lang="ru-RU" sz="1800" dirty="0" err="1"/>
              <a:t>есе</a:t>
            </a:r>
            <a:r>
              <a:rPr lang="ru-RU" sz="1800" dirty="0"/>
              <a:t> </a:t>
            </a:r>
            <a:r>
              <a:rPr lang="ru-RU" sz="1800" dirty="0" err="1"/>
              <a:t>жоғары, яғни </a:t>
            </a:r>
            <a:r>
              <a:rPr lang="ru-RU" sz="1800" dirty="0"/>
              <a:t>40 — 50%. Оны </a:t>
            </a:r>
            <a:r>
              <a:rPr lang="ru-RU" sz="1800" dirty="0" err="1"/>
              <a:t>алу</a:t>
            </a:r>
            <a:r>
              <a:rPr lang="ru-RU" sz="1800" dirty="0"/>
              <a:t> </a:t>
            </a:r>
            <a:r>
              <a:rPr lang="ru-RU" sz="1800" dirty="0" err="1"/>
              <a:t>ушін</a:t>
            </a:r>
            <a:r>
              <a:rPr lang="ru-RU" sz="1800" dirty="0"/>
              <a:t> </a:t>
            </a:r>
            <a:r>
              <a:rPr lang="ru-RU" sz="1800" dirty="0" err="1"/>
              <a:t>фосфоритті</a:t>
            </a:r>
            <a:r>
              <a:rPr lang="ru-RU" sz="1800" dirty="0"/>
              <a:t> фосфор </a:t>
            </a:r>
            <a:r>
              <a:rPr lang="ru-RU" sz="1800" dirty="0" err="1"/>
              <a:t>қышқылымен өндейді</a:t>
            </a:r>
            <a:r>
              <a:rPr lang="ru-RU" sz="1800" dirty="0"/>
              <a:t>:</a:t>
            </a:r>
          </a:p>
          <a:p>
            <a:r>
              <a:rPr lang="ru-RU" sz="1800" dirty="0"/>
              <a:t>Са</a:t>
            </a:r>
            <a:r>
              <a:rPr lang="ru-RU" sz="1800" baseline="-25000" dirty="0"/>
              <a:t>3</a:t>
            </a:r>
            <a:r>
              <a:rPr lang="ru-RU" sz="1800" dirty="0"/>
              <a:t>(РО</a:t>
            </a:r>
            <a:r>
              <a:rPr lang="ru-RU" sz="1800" baseline="-25000" dirty="0"/>
              <a:t>4</a:t>
            </a:r>
            <a:r>
              <a:rPr lang="ru-RU" sz="1800" dirty="0"/>
              <a:t>)</a:t>
            </a:r>
            <a:r>
              <a:rPr lang="ru-RU" sz="1800" baseline="-25000" dirty="0"/>
              <a:t>2</a:t>
            </a:r>
            <a:r>
              <a:rPr lang="ru-RU" sz="1800" dirty="0"/>
              <a:t>+4Н</a:t>
            </a:r>
            <a:r>
              <a:rPr lang="ru-RU" sz="1800" baseline="-25000" dirty="0"/>
              <a:t>3</a:t>
            </a:r>
            <a:r>
              <a:rPr lang="ru-RU" sz="1800" dirty="0"/>
              <a:t>РО</a:t>
            </a:r>
            <a:r>
              <a:rPr lang="ru-RU" sz="1800" baseline="-25000" dirty="0"/>
              <a:t>4</a:t>
            </a:r>
            <a:r>
              <a:rPr lang="ru-RU" sz="1800" dirty="0"/>
              <a:t> = 3Са(Н</a:t>
            </a:r>
            <a:r>
              <a:rPr lang="ru-RU" sz="1800" baseline="-25000" dirty="0"/>
              <a:t>2</a:t>
            </a:r>
            <a:r>
              <a:rPr lang="ru-RU" sz="1800" dirty="0"/>
              <a:t>РО</a:t>
            </a:r>
            <a:r>
              <a:rPr lang="ru-RU" sz="1800" baseline="-25000" dirty="0"/>
              <a:t>4</a:t>
            </a:r>
            <a:r>
              <a:rPr lang="ru-RU" sz="1800" dirty="0"/>
              <a:t>)</a:t>
            </a:r>
            <a:r>
              <a:rPr lang="ru-RU" sz="1800" baseline="-25000" dirty="0"/>
              <a:t>2</a:t>
            </a:r>
            <a:endParaRPr lang="ru-RU" sz="1800" dirty="0"/>
          </a:p>
          <a:p>
            <a:r>
              <a:rPr lang="ru-RU" sz="1800" dirty="0"/>
              <a:t>Преципитат СаНР0</a:t>
            </a:r>
            <a:r>
              <a:rPr lang="ru-RU" sz="1800" baseline="-25000" dirty="0"/>
              <a:t>4</a:t>
            </a:r>
            <a:r>
              <a:rPr lang="ru-RU" sz="1800" dirty="0"/>
              <a:t> •2Н</a:t>
            </a:r>
            <a:r>
              <a:rPr lang="ru-RU" sz="1800" baseline="-25000" dirty="0"/>
              <a:t>2</a:t>
            </a:r>
            <a:r>
              <a:rPr lang="ru-RU" sz="1800" dirty="0"/>
              <a:t>О. Оны кальций </a:t>
            </a:r>
            <a:r>
              <a:rPr lang="ru-RU" sz="1800" dirty="0" err="1"/>
              <a:t>гидроксидімен</a:t>
            </a:r>
            <a:r>
              <a:rPr lang="ru-RU" sz="1800" dirty="0"/>
              <a:t> фосфор </a:t>
            </a:r>
            <a:r>
              <a:rPr lang="ru-RU" sz="1800" dirty="0" err="1"/>
              <a:t>қышқылын қосып алады</a:t>
            </a:r>
            <a:r>
              <a:rPr lang="ru-RU" sz="1800" dirty="0"/>
              <a:t>:</a:t>
            </a:r>
          </a:p>
          <a:p>
            <a:r>
              <a:rPr lang="ru-RU" sz="1800" dirty="0" err="1"/>
              <a:t>Са</a:t>
            </a:r>
            <a:r>
              <a:rPr lang="ru-RU" sz="1800" dirty="0"/>
              <a:t>(ОН)</a:t>
            </a:r>
            <a:r>
              <a:rPr lang="ru-RU" sz="1800" baseline="-25000" dirty="0"/>
              <a:t>2</a:t>
            </a:r>
            <a:r>
              <a:rPr lang="ru-RU" sz="1800" dirty="0"/>
              <a:t> + Н</a:t>
            </a:r>
            <a:r>
              <a:rPr lang="ru-RU" sz="1800" baseline="-25000" dirty="0"/>
              <a:t>3</a:t>
            </a:r>
            <a:r>
              <a:rPr lang="ru-RU" sz="1800" dirty="0"/>
              <a:t>РО</a:t>
            </a:r>
            <a:r>
              <a:rPr lang="ru-RU" sz="1800" baseline="-25000" dirty="0"/>
              <a:t>4</a:t>
            </a:r>
            <a:r>
              <a:rPr lang="ru-RU" sz="1800" dirty="0"/>
              <a:t> — СаНРО</a:t>
            </a:r>
            <a:r>
              <a:rPr lang="ru-RU" sz="1800" baseline="-25000" dirty="0"/>
              <a:t>4</a:t>
            </a:r>
            <a:r>
              <a:rPr lang="ru-RU" sz="1800" dirty="0"/>
              <a:t> • 2Н</a:t>
            </a:r>
            <a:r>
              <a:rPr lang="ru-RU" sz="1800" baseline="-25000" dirty="0"/>
              <a:t>2</a:t>
            </a:r>
            <a:r>
              <a:rPr lang="ru-RU" sz="1800" dirty="0"/>
              <a:t>О</a:t>
            </a:r>
          </a:p>
          <a:p>
            <a:r>
              <a:rPr lang="ru-RU" sz="1800" dirty="0"/>
              <a:t> </a:t>
            </a:r>
            <a:r>
              <a:rPr lang="ru-RU" sz="1800" dirty="0" err="1"/>
              <a:t>Бүл қүрамьшда </a:t>
            </a:r>
            <a:r>
              <a:rPr lang="ru-RU" sz="1800" dirty="0"/>
              <a:t>30 — 35% Р</a:t>
            </a:r>
            <a:r>
              <a:rPr lang="ru-RU" sz="1800" baseline="-25000" dirty="0"/>
              <a:t>2</a:t>
            </a:r>
            <a:r>
              <a:rPr lang="ru-RU" sz="1800" dirty="0"/>
              <a:t>О</a:t>
            </a:r>
            <a:r>
              <a:rPr lang="ru-RU" sz="1800" baseline="-25000" dirty="0"/>
              <a:t>2</a:t>
            </a:r>
            <a:r>
              <a:rPr lang="ru-RU" sz="1800" dirty="0"/>
              <a:t> бар </a:t>
            </a:r>
            <a:r>
              <a:rPr lang="ru-RU" sz="1800" dirty="0" err="1"/>
              <a:t>ақ түсті ұнтақ</a:t>
            </a:r>
            <a:r>
              <a:rPr lang="ru-RU" sz="1800" dirty="0"/>
              <a:t>.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071" y="285728"/>
            <a:ext cx="11604811" cy="6370566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Преципитаттың </a:t>
            </a:r>
            <a:r>
              <a:rPr lang="ru-RU" dirty="0"/>
              <a:t>суда </a:t>
            </a:r>
            <a:r>
              <a:rPr lang="ru-RU" dirty="0" err="1"/>
              <a:t>ерігіштігі</a:t>
            </a:r>
            <a:r>
              <a:rPr lang="ru-RU" dirty="0"/>
              <a:t> </a:t>
            </a:r>
            <a:r>
              <a:rPr lang="ru-RU" dirty="0" err="1"/>
              <a:t>төмен болғанымен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қышқыл топырақта ғана еріп</a:t>
            </a:r>
            <a:r>
              <a:rPr lang="ru-RU" dirty="0"/>
              <a:t> </a:t>
            </a:r>
            <a:r>
              <a:rPr lang="ru-RU" dirty="0" err="1"/>
              <a:t>өсімдікке жақсы сініріледі</a:t>
            </a:r>
            <a:r>
              <a:rPr lang="ru-RU" dirty="0"/>
              <a:t>.</a:t>
            </a:r>
          </a:p>
          <a:p>
            <a:r>
              <a:rPr lang="ru-RU" dirty="0" err="1"/>
              <a:t>Қазіргі кезде</a:t>
            </a:r>
            <a:r>
              <a:rPr lang="ru-RU" dirty="0"/>
              <a:t> </a:t>
            </a:r>
            <a:r>
              <a:rPr lang="ru-RU" dirty="0" err="1"/>
              <a:t>құрамында өсімдікке қажет екі-үш </a:t>
            </a:r>
            <a:r>
              <a:rPr lang="ru-RU" dirty="0"/>
              <a:t>элемент бар (</a:t>
            </a:r>
            <a:r>
              <a:rPr lang="ru-RU" dirty="0" err="1"/>
              <a:t>комплексті</a:t>
            </a:r>
            <a:r>
              <a:rPr lang="ru-RU" dirty="0"/>
              <a:t>) </a:t>
            </a:r>
            <a:r>
              <a:rPr lang="ru-RU" dirty="0" err="1"/>
              <a:t>тыңайтқыштар кеңінен қолданылады</a:t>
            </a:r>
            <a:r>
              <a:rPr lang="ru-RU" dirty="0"/>
              <a:t>.</a:t>
            </a:r>
          </a:p>
          <a:p>
            <a:r>
              <a:rPr lang="ru-RU" dirty="0" err="1"/>
              <a:t>Аммонийленген</a:t>
            </a:r>
            <a:r>
              <a:rPr lang="ru-RU" dirty="0"/>
              <a:t> суперфосфат </a:t>
            </a:r>
            <a:r>
              <a:rPr lang="en-US" dirty="0"/>
              <a:t>N</a:t>
            </a:r>
            <a:r>
              <a:rPr lang="ru-RU" dirty="0"/>
              <a:t>Н</a:t>
            </a:r>
            <a:r>
              <a:rPr lang="ru-RU" baseline="-25000" dirty="0"/>
              <a:t>4</a:t>
            </a:r>
            <a:r>
              <a:rPr lang="ru-RU" dirty="0"/>
              <a:t>Н</a:t>
            </a:r>
            <a:r>
              <a:rPr lang="ru-RU" baseline="-25000" dirty="0"/>
              <a:t>2</a:t>
            </a:r>
            <a:r>
              <a:rPr lang="ru-RU" dirty="0"/>
              <a:t>Р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 + </a:t>
            </a:r>
            <a:r>
              <a:rPr lang="ru-RU" dirty="0" err="1"/>
              <a:t>СаНР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 — </a:t>
            </a:r>
            <a:r>
              <a:rPr lang="ru-RU" dirty="0" err="1"/>
              <a:t>суперфосфатты</a:t>
            </a:r>
            <a:r>
              <a:rPr lang="ru-RU" dirty="0"/>
              <a:t> </a:t>
            </a:r>
            <a:r>
              <a:rPr lang="ru-RU" dirty="0" err="1"/>
              <a:t>аммиакпен</a:t>
            </a:r>
            <a:r>
              <a:rPr lang="ru-RU" dirty="0"/>
              <a:t> </a:t>
            </a:r>
            <a:r>
              <a:rPr lang="ru-RU" dirty="0" err="1"/>
              <a:t>әрекеттестірген кезде</a:t>
            </a:r>
            <a:r>
              <a:rPr lang="ru-RU" dirty="0"/>
              <a:t> </a:t>
            </a:r>
            <a:r>
              <a:rPr lang="ru-RU" dirty="0" err="1"/>
              <a:t>түзілген өнім:</a:t>
            </a:r>
            <a:endParaRPr lang="ru-RU" dirty="0"/>
          </a:p>
          <a:p>
            <a:r>
              <a:rPr lang="en-US" dirty="0"/>
              <a:t>N</a:t>
            </a:r>
            <a:r>
              <a:rPr lang="ru-RU" dirty="0"/>
              <a:t>Н</a:t>
            </a:r>
            <a:r>
              <a:rPr lang="ru-RU" baseline="-25000" dirty="0"/>
              <a:t>3</a:t>
            </a:r>
            <a:r>
              <a:rPr lang="ru-RU" dirty="0"/>
              <a:t> +</a:t>
            </a:r>
            <a:r>
              <a:rPr lang="ru-RU" dirty="0" err="1"/>
              <a:t>Са</a:t>
            </a:r>
            <a:r>
              <a:rPr lang="ru-RU" dirty="0"/>
              <a:t>(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ru-RU" dirty="0"/>
              <a:t>Р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7</a:t>
            </a:r>
            <a:r>
              <a:rPr lang="en-US" dirty="0"/>
              <a:t> = NH</a:t>
            </a:r>
            <a:r>
              <a:rPr lang="en-US" baseline="-25000" dirty="0"/>
              <a:t>4</a:t>
            </a:r>
            <a:r>
              <a:rPr lang="ru-RU" dirty="0"/>
              <a:t>Н</a:t>
            </a:r>
            <a:r>
              <a:rPr lang="ru-RU" baseline="-25000" dirty="0"/>
              <a:t>2</a:t>
            </a:r>
            <a:r>
              <a:rPr lang="ru-RU" dirty="0"/>
              <a:t>Р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 +</a:t>
            </a:r>
            <a:r>
              <a:rPr lang="ru-RU" dirty="0" err="1"/>
              <a:t>СаНР</a:t>
            </a:r>
            <a:r>
              <a:rPr lang="en-US" dirty="0"/>
              <a:t>O</a:t>
            </a:r>
            <a:r>
              <a:rPr lang="en-US" baseline="-25000" dirty="0"/>
              <a:t>4</a:t>
            </a:r>
            <a:endParaRPr lang="en-US" dirty="0"/>
          </a:p>
          <a:p>
            <a:r>
              <a:rPr lang="ru-RU" dirty="0" err="1"/>
              <a:t>Мүның қүрамында </a:t>
            </a:r>
            <a:r>
              <a:rPr lang="ru-RU" dirty="0"/>
              <a:t>20 </a:t>
            </a:r>
            <a:r>
              <a:rPr lang="ru-RU" dirty="0" err="1"/>
              <a:t>проценггей</a:t>
            </a:r>
            <a:r>
              <a:rPr lang="ru-RU" dirty="0"/>
              <a:t> Р</a:t>
            </a:r>
            <a:r>
              <a:rPr lang="ru-RU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 </a:t>
            </a:r>
            <a:r>
              <a:rPr lang="ru-RU" dirty="0" err="1"/>
              <a:t>және </a:t>
            </a:r>
            <a:r>
              <a:rPr lang="ru-RU" dirty="0"/>
              <a:t>23% азот бар.</a:t>
            </a:r>
          </a:p>
          <a:p>
            <a:r>
              <a:rPr lang="ru-RU" dirty="0"/>
              <a:t>Аммофос </a:t>
            </a:r>
            <a:r>
              <a:rPr lang="en-US" dirty="0"/>
              <a:t>N</a:t>
            </a:r>
            <a:r>
              <a:rPr lang="ru-RU" dirty="0"/>
              <a:t>Н</a:t>
            </a:r>
            <a:r>
              <a:rPr lang="ru-RU" baseline="-25000" dirty="0"/>
              <a:t>4</a:t>
            </a:r>
            <a:r>
              <a:rPr lang="ru-RU" dirty="0"/>
              <a:t>Н</a:t>
            </a:r>
            <a:r>
              <a:rPr lang="ru-RU" baseline="-25000" dirty="0"/>
              <a:t>2</a:t>
            </a:r>
            <a:r>
              <a:rPr lang="ru-RU" dirty="0"/>
              <a:t>Р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 — </a:t>
            </a:r>
            <a:r>
              <a:rPr lang="ru-RU" dirty="0" err="1"/>
              <a:t>құрамында </a:t>
            </a:r>
            <a:r>
              <a:rPr lang="ru-RU" dirty="0"/>
              <a:t>азот </a:t>
            </a:r>
            <a:r>
              <a:rPr lang="ru-RU" dirty="0" err="1"/>
              <a:t>және </a:t>
            </a:r>
            <a:r>
              <a:rPr lang="ru-RU" dirty="0"/>
              <a:t>фосфор бар </a:t>
            </a:r>
            <a:r>
              <a:rPr lang="ru-RU" dirty="0" err="1"/>
              <a:t>күрделі тыңайтқыш</a:t>
            </a:r>
            <a:r>
              <a:rPr lang="ru-RU" dirty="0"/>
              <a:t>. Оны аммиак пен фосфор </a:t>
            </a:r>
            <a:r>
              <a:rPr lang="ru-RU" dirty="0" err="1"/>
              <a:t>қышқылын әрекеттестіріп алады</a:t>
            </a:r>
            <a:r>
              <a:rPr lang="ru-RU" dirty="0"/>
              <a:t>:</a:t>
            </a:r>
          </a:p>
          <a:p>
            <a:r>
              <a:rPr lang="en-US" dirty="0"/>
              <a:t>N</a:t>
            </a:r>
            <a:r>
              <a:rPr lang="ru-RU" dirty="0"/>
              <a:t>Н</a:t>
            </a:r>
            <a:r>
              <a:rPr lang="ru-RU" baseline="-25000" dirty="0"/>
              <a:t>3</a:t>
            </a:r>
            <a:r>
              <a:rPr lang="ru-RU" dirty="0"/>
              <a:t> +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ru-RU" dirty="0"/>
              <a:t>Р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= NH</a:t>
            </a:r>
            <a:r>
              <a:rPr lang="en-US" baseline="-25000" dirty="0"/>
              <a:t>4</a:t>
            </a:r>
            <a:r>
              <a:rPr lang="ru-RU" dirty="0"/>
              <a:t>Н</a:t>
            </a:r>
            <a:r>
              <a:rPr lang="ru-RU" baseline="-25000" dirty="0"/>
              <a:t>2</a:t>
            </a:r>
            <a:r>
              <a:rPr lang="ru-RU" dirty="0"/>
              <a:t>Р</a:t>
            </a:r>
            <a:r>
              <a:rPr lang="en-US" dirty="0"/>
              <a:t>O</a:t>
            </a:r>
            <a:r>
              <a:rPr lang="en-US" baseline="-25000" dirty="0"/>
              <a:t>4</a:t>
            </a:r>
            <a:endParaRPr lang="en-US" dirty="0"/>
          </a:p>
          <a:p>
            <a:r>
              <a:rPr lang="ru-RU" dirty="0" err="1"/>
              <a:t>Бұл тыңайтқыш құрамында </a:t>
            </a:r>
            <a:r>
              <a:rPr lang="ru-RU" dirty="0"/>
              <a:t>11% азот, 44% </a:t>
            </a: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 </a:t>
            </a:r>
            <a:r>
              <a:rPr lang="ru-RU" dirty="0"/>
              <a:t>бар.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әдетте</a:t>
            </a:r>
            <a:endParaRPr lang="ru-RU" dirty="0"/>
          </a:p>
          <a:p>
            <a:r>
              <a:rPr lang="ru-RU" dirty="0"/>
              <a:t>гранула </a:t>
            </a:r>
            <a:r>
              <a:rPr lang="ru-RU" dirty="0" err="1"/>
              <a:t>түрінде шығарылады</a:t>
            </a:r>
            <a:r>
              <a:rPr lang="ru-RU" dirty="0"/>
              <a:t>. Фосфор </a:t>
            </a:r>
            <a:r>
              <a:rPr lang="ru-RU" dirty="0" err="1"/>
              <a:t>қышқылымен </a:t>
            </a:r>
            <a:r>
              <a:rPr lang="ru-RU" dirty="0"/>
              <a:t>аммиак </a:t>
            </a:r>
            <a:r>
              <a:rPr lang="ru-RU" dirty="0" err="1"/>
              <a:t>әрекеттескенде екі</a:t>
            </a:r>
            <a:r>
              <a:rPr lang="ru-RU" dirty="0"/>
              <a:t> атом </a:t>
            </a:r>
            <a:r>
              <a:rPr lang="ru-RU" dirty="0" err="1"/>
              <a:t>сугегі</a:t>
            </a:r>
            <a:r>
              <a:rPr lang="ru-RU" dirty="0"/>
              <a:t> </a:t>
            </a:r>
            <a:r>
              <a:rPr lang="ru-RU" dirty="0" err="1"/>
              <a:t>алмасса</a:t>
            </a:r>
            <a:r>
              <a:rPr lang="ru-RU" dirty="0"/>
              <a:t>, диаммофос (</a:t>
            </a:r>
            <a:r>
              <a:rPr lang="en-US" dirty="0"/>
              <a:t>N</a:t>
            </a:r>
            <a:r>
              <a:rPr lang="ru-RU" dirty="0"/>
              <a:t>Н</a:t>
            </a:r>
            <a:r>
              <a:rPr lang="ru-RU" baseline="-25000" dirty="0"/>
              <a:t>4</a:t>
            </a:r>
            <a:r>
              <a:rPr lang="ru-RU" dirty="0"/>
              <a:t>)</a:t>
            </a:r>
            <a:r>
              <a:rPr lang="ru-RU" baseline="-25000" dirty="0"/>
              <a:t>2</a:t>
            </a:r>
            <a:r>
              <a:rPr lang="ru-RU" dirty="0"/>
              <a:t>НР</a:t>
            </a:r>
            <a:r>
              <a:rPr lang="en-US" dirty="0"/>
              <a:t>O</a:t>
            </a:r>
            <a:r>
              <a:rPr lang="en-US" baseline="-25000" dirty="0"/>
              <a:t>4 </a:t>
            </a:r>
            <a:r>
              <a:rPr lang="ru-RU" dirty="0" err="1"/>
              <a:t>түзіледі:</a:t>
            </a:r>
            <a:endParaRPr lang="ru-RU" dirty="0"/>
          </a:p>
          <a:p>
            <a:r>
              <a:rPr lang="ru-RU" dirty="0"/>
              <a:t>2</a:t>
            </a:r>
            <a:r>
              <a:rPr lang="en-US" dirty="0"/>
              <a:t>N</a:t>
            </a:r>
            <a:r>
              <a:rPr lang="ru-RU" dirty="0"/>
              <a:t>Н</a:t>
            </a:r>
            <a:r>
              <a:rPr lang="ru-RU" baseline="-25000" dirty="0"/>
              <a:t>3</a:t>
            </a:r>
            <a:r>
              <a:rPr lang="ru-RU" dirty="0"/>
              <a:t>+Н</a:t>
            </a:r>
            <a:r>
              <a:rPr lang="ru-RU" baseline="-25000" dirty="0"/>
              <a:t>3</a:t>
            </a:r>
            <a:r>
              <a:rPr lang="ru-RU" dirty="0"/>
              <a:t>Р</a:t>
            </a:r>
            <a:r>
              <a:rPr lang="en-US" dirty="0"/>
              <a:t>O</a:t>
            </a:r>
            <a:r>
              <a:rPr lang="en-US" baseline="-25000" dirty="0"/>
              <a:t>4</a:t>
            </a:r>
            <a:r>
              <a:rPr lang="en-US" dirty="0"/>
              <a:t>=(N</a:t>
            </a:r>
            <a:r>
              <a:rPr lang="ru-RU" dirty="0"/>
              <a:t>Н</a:t>
            </a:r>
            <a:r>
              <a:rPr lang="ru-RU" baseline="-25000" dirty="0"/>
              <a:t>4</a:t>
            </a:r>
            <a:r>
              <a:rPr lang="ru-RU" dirty="0"/>
              <a:t>)</a:t>
            </a:r>
            <a:r>
              <a:rPr lang="ru-RU" baseline="-25000" dirty="0"/>
              <a:t>2</a:t>
            </a:r>
            <a:r>
              <a:rPr lang="ru-RU" dirty="0"/>
              <a:t>НРО</a:t>
            </a:r>
            <a:r>
              <a:rPr lang="ru-RU" baseline="-25000" dirty="0"/>
              <a:t>4</a:t>
            </a:r>
            <a:endParaRPr lang="ru-RU" dirty="0"/>
          </a:p>
          <a:p>
            <a:r>
              <a:rPr lang="ru-RU" dirty="0" err="1"/>
              <a:t>Бұл өте құнды тыңайтқыш.</a:t>
            </a:r>
            <a:r>
              <a:rPr lang="ru-RU" dirty="0"/>
              <a:t> </a:t>
            </a:r>
            <a:r>
              <a:rPr lang="ru-RU" dirty="0" err="1"/>
              <a:t>Құрамында </a:t>
            </a:r>
            <a:r>
              <a:rPr lang="ru-RU" dirty="0"/>
              <a:t>52% Р</a:t>
            </a:r>
            <a:r>
              <a:rPr lang="ru-RU" baseline="-25000" dirty="0"/>
              <a:t>2</a:t>
            </a:r>
            <a:r>
              <a:rPr lang="ru-RU" dirty="0"/>
              <a:t>О</a:t>
            </a:r>
            <a:r>
              <a:rPr lang="ru-RU" baseline="-25000" dirty="0"/>
              <a:t>5</a:t>
            </a:r>
            <a:r>
              <a:rPr lang="ru-RU" dirty="0"/>
              <a:t> </a:t>
            </a:r>
            <a:r>
              <a:rPr lang="ru-RU" dirty="0" err="1"/>
              <a:t>және </a:t>
            </a:r>
            <a:r>
              <a:rPr lang="ru-RU" dirty="0"/>
              <a:t>20% азот </a:t>
            </a:r>
            <a:r>
              <a:rPr lang="ru-RU" dirty="0" err="1"/>
              <a:t>болады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447933"/>
              </p:ext>
            </p:extLst>
          </p:nvPr>
        </p:nvGraphicFramePr>
        <p:xfrm>
          <a:off x="215153" y="0"/>
          <a:ext cx="11672047" cy="6858001"/>
        </p:xfrm>
        <a:graphic>
          <a:graphicData uri="http://schemas.openxmlformats.org/drawingml/2006/table">
            <a:tbl>
              <a:tblPr/>
              <a:tblGrid>
                <a:gridCol w="3793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4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4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029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rgbClr val="FFFFFF"/>
                          </a:solidFill>
                        </a:rPr>
                        <a:t>Дақыл</a:t>
                      </a:r>
                      <a:endParaRPr lang="ru-RU" sz="1400" b="0" dirty="0">
                        <a:solidFill>
                          <a:srgbClr val="FFFFFF"/>
                        </a:solidFill>
                      </a:endParaRPr>
                    </a:p>
                  </a:txBody>
                  <a:tcPr marL="35832" marR="35832" marT="17916" marB="17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71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>
                          <a:solidFill>
                            <a:srgbClr val="FFFFFF"/>
                          </a:solidFill>
                        </a:rPr>
                        <a:t>Қолдану мерзімдері</a:t>
                      </a:r>
                    </a:p>
                  </a:txBody>
                  <a:tcPr marL="35832" marR="35832" marT="17916" marB="17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71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>
                          <a:solidFill>
                            <a:srgbClr val="FFFFFF"/>
                          </a:solidFill>
                        </a:rPr>
                        <a:t>Енгізу нормасы</a:t>
                      </a:r>
                      <a:br>
                        <a:rPr lang="ru-RU" sz="1400" b="0">
                          <a:solidFill>
                            <a:srgbClr val="FFFFFF"/>
                          </a:solidFill>
                        </a:rPr>
                      </a:br>
                      <a:r>
                        <a:rPr lang="ru-RU" sz="1400" b="0">
                          <a:solidFill>
                            <a:srgbClr val="FFFFFF"/>
                          </a:solidFill>
                        </a:rPr>
                        <a:t>[л/га]</a:t>
                      </a:r>
                    </a:p>
                  </a:txBody>
                  <a:tcPr marL="35832" marR="35832" marT="17916" marB="17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71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104">
                <a:tc>
                  <a:txBody>
                    <a:bodyPr/>
                    <a:lstStyle/>
                    <a:p>
                      <a:r>
                        <a:rPr lang="ru-RU" sz="1400" b="1" dirty="0" err="1">
                          <a:solidFill>
                            <a:srgbClr val="000000"/>
                          </a:solidFill>
                        </a:rPr>
                        <a:t>Дәнді дақылдар</a:t>
                      </a:r>
                      <a:endParaRPr lang="ru-RU" sz="1400" dirty="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Күз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(3-4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өркен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)</a:t>
                      </a:r>
                    </a:p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Түптену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-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түтікке шығу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</a:rPr>
                        <a:t>1-2</a:t>
                      </a: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10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0000"/>
                          </a:solidFill>
                        </a:rPr>
                        <a:t>Рапс</a:t>
                      </a:r>
                      <a:endParaRPr lang="ru-RU" sz="1400" dirty="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 </a:t>
                      </a:r>
                      <a:r>
                        <a:rPr lang="ru-RU" sz="1400" b="0" baseline="0" dirty="0">
                          <a:solidFill>
                            <a:srgbClr val="000000"/>
                          </a:solidFill>
                          <a:latin typeface="inherit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Күз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(6-8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жапырақ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)</a:t>
                      </a:r>
                    </a:p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Өсіп-өну жаңаруының басталуы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</a:rPr>
                        <a:t>1-2</a:t>
                      </a: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104"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rgbClr val="000000"/>
                          </a:solidFill>
                        </a:rPr>
                        <a:t>Қант қызылшасы</a:t>
                      </a:r>
                      <a:endParaRPr lang="ru-RU" sz="140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 6-8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жапырақ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 10-12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жапырақ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</a:rPr>
                        <a:t>1-2</a:t>
                      </a: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104">
                <a:tc>
                  <a:txBody>
                    <a:bodyPr/>
                    <a:lstStyle/>
                    <a:p>
                      <a:r>
                        <a:rPr lang="ru-RU" sz="1400" b="1" dirty="0" err="1">
                          <a:solidFill>
                            <a:srgbClr val="000000"/>
                          </a:solidFill>
                        </a:rPr>
                        <a:t>Жүгері</a:t>
                      </a:r>
                      <a:endParaRPr lang="ru-RU" sz="1400" dirty="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  5-7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жапырақ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 10-12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жапырақ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</a:rPr>
                        <a:t>1-2</a:t>
                      </a: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0551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0000"/>
                          </a:solidFill>
                        </a:rPr>
                        <a:t>Соя</a:t>
                      </a:r>
                      <a:endParaRPr lang="ru-RU" sz="1400" dirty="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3-үштік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жапырақ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Шанақтану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Тұқымдардың толысуға бастауы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</a:rPr>
                        <a:t>1-2</a:t>
                      </a: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104"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rgbClr val="000000"/>
                          </a:solidFill>
                        </a:rPr>
                        <a:t>Күнбағыс</a:t>
                      </a:r>
                      <a:endParaRPr lang="ru-RU" sz="140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5-7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жапырақ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Шанақтанудың басталуы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1-2</a:t>
                      </a: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4270">
                <a:tc>
                  <a:txBody>
                    <a:bodyPr/>
                    <a:lstStyle/>
                    <a:p>
                      <a:r>
                        <a:rPr lang="ru-RU" sz="1400" b="1">
                          <a:solidFill>
                            <a:srgbClr val="000000"/>
                          </a:solidFill>
                        </a:rPr>
                        <a:t>Мақта</a:t>
                      </a:r>
                      <a:endParaRPr lang="ru-RU" sz="140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  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</a:rPr>
                        <a:t>Өсе бастағаннан қауашақ           қалыптасқанға дейін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 2-3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</a:rPr>
                        <a:t>рет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</a:rPr>
                        <a:t>бүрку</a:t>
                      </a:r>
                      <a:endParaRPr lang="ru-RU" sz="1400" dirty="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1-2</a:t>
                      </a: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261">
                <a:tc>
                  <a:txBody>
                    <a:bodyPr/>
                    <a:lstStyle/>
                    <a:p>
                      <a:r>
                        <a:rPr lang="ru-RU" sz="1400" b="1" dirty="0" err="1">
                          <a:solidFill>
                            <a:srgbClr val="000000"/>
                          </a:solidFill>
                        </a:rPr>
                        <a:t>Көкөністер</a:t>
                      </a:r>
                      <a:endParaRPr lang="ru-RU" sz="1400" dirty="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Көктегеннен соң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2-3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аптадан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кейін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1-2</a:t>
                      </a: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0551">
                <a:tc>
                  <a:txBody>
                    <a:bodyPr/>
                    <a:lstStyle/>
                    <a:p>
                      <a:r>
                        <a:rPr lang="ru-RU" sz="1400" b="1" dirty="0" err="1">
                          <a:solidFill>
                            <a:srgbClr val="000000"/>
                          </a:solidFill>
                        </a:rPr>
                        <a:t>Жүзім</a:t>
                      </a:r>
                      <a:endParaRPr lang="ru-RU" sz="1400" dirty="0">
                        <a:solidFill>
                          <a:srgbClr val="000000"/>
                        </a:solidFill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Өркендердің ұзындығы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20 см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ге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жеткенде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 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Гүлдеу алдында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</a:rPr>
                        <a:t>1-2</a:t>
                      </a: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20551">
                <a:tc gridSpan="3">
                  <a:txBody>
                    <a:bodyPr/>
                    <a:lstStyle/>
                    <a:p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inherit"/>
                        </a:rPr>
                        <a:t>Жұмыс ерітіндісінің мөлшері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inherit"/>
                        </a:rPr>
                        <a:t>[л/г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inherit"/>
                        </a:rPr>
                        <a:t>a]:</a:t>
                      </a:r>
                      <a:endParaRPr lang="en-US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                          150-300 – 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егістік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дақылдар;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                          400-1000 – 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жеміс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inherit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latin typeface="inherit"/>
                        </a:rPr>
                        <a:t>көшеттері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inherit"/>
                      </a:endParaRPr>
                    </a:p>
                  </a:txBody>
                  <a:tcPr marL="11198" marR="11198" marT="18663" marB="186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C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38348" y="214290"/>
            <a:ext cx="771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>
                <a:solidFill>
                  <a:srgbClr val="FFFF00"/>
                </a:solidFill>
                <a:latin typeface="Trebuchet MS" pitchFamily="34" charset="0"/>
                <a:cs typeface="Arial" pitchFamily="34" charset="0"/>
              </a:rPr>
              <a:t>Тыңайтқышын бойын­ша</a:t>
            </a:r>
            <a:r>
              <a:rPr lang="ru-RU" sz="2000" b="1" dirty="0">
                <a:solidFill>
                  <a:srgbClr val="FFFF00"/>
                </a:solidFill>
                <a:latin typeface="Trebuchet MS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rebuchet MS" pitchFamily="34" charset="0"/>
                <a:cs typeface="Arial" pitchFamily="34" charset="0"/>
              </a:rPr>
              <a:t>ұсы­ныс­тар Фосфорлы</a:t>
            </a:r>
            <a:r>
              <a:rPr lang="ru-RU" sz="2000" b="1" dirty="0">
                <a:solidFill>
                  <a:srgbClr val="FFFF00"/>
                </a:solidFill>
                <a:latin typeface="Trebuchet MS" pitchFamily="34" charset="0"/>
                <a:cs typeface="Arial" pitchFamily="34" charset="0"/>
              </a:rPr>
              <a:t> НАНОВИТ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4775" y="214290"/>
            <a:ext cx="10771095" cy="6038592"/>
          </a:xfrm>
        </p:spPr>
        <p:txBody>
          <a:bodyPr>
            <a:normAutofit/>
          </a:bodyPr>
          <a:lstStyle/>
          <a:p>
            <a:r>
              <a:rPr lang="ru-RU" dirty="0"/>
              <a:t>   </a:t>
            </a:r>
            <a:r>
              <a:rPr lang="ru-RU" dirty="0" err="1"/>
              <a:t>Егіннің бітік</a:t>
            </a:r>
            <a:r>
              <a:rPr lang="ru-RU" dirty="0"/>
              <a:t> </a:t>
            </a:r>
            <a:r>
              <a:rPr lang="ru-RU" dirty="0" err="1"/>
              <a:t>шығуына минералдық тыңайтқыштардың маңызы зор</a:t>
            </a:r>
            <a:r>
              <a:rPr lang="ru-RU" dirty="0"/>
              <a:t> </a:t>
            </a:r>
            <a:r>
              <a:rPr lang="ru-RU" dirty="0" err="1"/>
              <a:t>екендігі</a:t>
            </a:r>
            <a:r>
              <a:rPr lang="ru-RU" dirty="0"/>
              <a:t> </a:t>
            </a:r>
            <a:r>
              <a:rPr lang="ru-RU" dirty="0" err="1"/>
              <a:t>қазірде жұрттың бәріне мәлім.</a:t>
            </a:r>
            <a:r>
              <a:rPr lang="ru-RU" dirty="0"/>
              <a:t> </a:t>
            </a:r>
            <a:r>
              <a:rPr lang="ru-RU" dirty="0" err="1"/>
              <a:t>Өсімдік өскенде жерден</a:t>
            </a:r>
            <a:r>
              <a:rPr lang="ru-RU" dirty="0"/>
              <a:t> </a:t>
            </a:r>
            <a:r>
              <a:rPr lang="ru-RU" dirty="0" err="1"/>
              <a:t>түрлі еріген</a:t>
            </a:r>
            <a:r>
              <a:rPr lang="ru-RU" dirty="0"/>
              <a:t> </a:t>
            </a:r>
            <a:r>
              <a:rPr lang="ru-RU" dirty="0" err="1"/>
              <a:t>заттарды(тұздарды</a:t>
            </a:r>
            <a:r>
              <a:rPr lang="ru-RU" dirty="0"/>
              <a:t>) </a:t>
            </a:r>
            <a:r>
              <a:rPr lang="ru-RU" dirty="0" err="1"/>
              <a:t>тамыр</a:t>
            </a:r>
            <a:r>
              <a:rPr lang="ru-RU" dirty="0"/>
              <a:t> </a:t>
            </a:r>
            <a:r>
              <a:rPr lang="ru-RU" dirty="0" err="1"/>
              <a:t>арқылы бойына</a:t>
            </a:r>
            <a:r>
              <a:rPr lang="ru-RU" dirty="0"/>
              <a:t> </a:t>
            </a:r>
            <a:r>
              <a:rPr lang="ru-RU" dirty="0" err="1"/>
              <a:t>тартып</a:t>
            </a:r>
            <a:r>
              <a:rPr lang="ru-RU" dirty="0"/>
              <a:t> </a:t>
            </a:r>
            <a:r>
              <a:rPr lang="ru-RU" dirty="0" err="1"/>
              <a:t>қорек етеді</a:t>
            </a:r>
            <a:r>
              <a:rPr lang="ru-RU" dirty="0"/>
              <a:t>, </a:t>
            </a:r>
            <a:r>
              <a:rPr lang="ru-RU" dirty="0" err="1"/>
              <a:t>егінді</a:t>
            </a:r>
            <a:r>
              <a:rPr lang="ru-RU" dirty="0"/>
              <a:t> </a:t>
            </a:r>
            <a:r>
              <a:rPr lang="ru-RU" dirty="0" err="1"/>
              <a:t>жинағанда жерден</a:t>
            </a:r>
            <a:r>
              <a:rPr lang="ru-RU" dirty="0"/>
              <a:t> </a:t>
            </a:r>
            <a:r>
              <a:rPr lang="ru-RU" dirty="0" err="1"/>
              <a:t>алынған заттар</a:t>
            </a:r>
            <a:r>
              <a:rPr lang="ru-RU" dirty="0"/>
              <a:t>  </a:t>
            </a:r>
            <a:r>
              <a:rPr lang="ru-RU" dirty="0" err="1"/>
              <a:t>бірге</a:t>
            </a:r>
            <a:r>
              <a:rPr lang="ru-RU" dirty="0"/>
              <a:t> </a:t>
            </a:r>
            <a:r>
              <a:rPr lang="ru-RU" dirty="0" err="1"/>
              <a:t>кетеді</a:t>
            </a:r>
            <a:r>
              <a:rPr lang="ru-RU" dirty="0"/>
              <a:t>, </a:t>
            </a:r>
            <a:r>
              <a:rPr lang="ru-RU" dirty="0" err="1"/>
              <a:t>мысалы</a:t>
            </a:r>
            <a:r>
              <a:rPr lang="ru-RU" dirty="0"/>
              <a:t> </a:t>
            </a:r>
            <a:r>
              <a:rPr lang="ru-RU" dirty="0" err="1"/>
              <a:t>мына</a:t>
            </a:r>
            <a:r>
              <a:rPr lang="ru-RU" dirty="0"/>
              <a:t> </a:t>
            </a:r>
            <a:r>
              <a:rPr lang="ru-RU" dirty="0" err="1"/>
              <a:t>өсімдіктердің әрбір тоннасы</a:t>
            </a:r>
            <a:r>
              <a:rPr lang="ru-RU" dirty="0"/>
              <a:t>, </a:t>
            </a:r>
            <a:r>
              <a:rPr lang="ru-RU" dirty="0" err="1"/>
              <a:t>өзімен мынадай</a:t>
            </a:r>
            <a:r>
              <a:rPr lang="ru-RU" dirty="0"/>
              <a:t> </a:t>
            </a:r>
            <a:r>
              <a:rPr lang="ru-RU" dirty="0" err="1"/>
              <a:t>мөлшерде фосфорды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кетеді</a:t>
            </a:r>
            <a:r>
              <a:rPr lang="ru-RU" dirty="0"/>
              <a:t>: </a:t>
            </a:r>
            <a:r>
              <a:rPr lang="ru-RU" dirty="0" err="1"/>
              <a:t>картоп</a:t>
            </a:r>
            <a:r>
              <a:rPr lang="ru-RU" dirty="0"/>
              <a:t> 3кг, </a:t>
            </a:r>
            <a:r>
              <a:rPr lang="ru-RU" dirty="0" err="1"/>
              <a:t>жаздық </a:t>
            </a:r>
            <a:r>
              <a:rPr lang="ru-RU" dirty="0"/>
              <a:t>бидай-10,5кг, </a:t>
            </a:r>
            <a:r>
              <a:rPr lang="ru-RU" dirty="0" err="1"/>
              <a:t>қара </a:t>
            </a:r>
            <a:r>
              <a:rPr lang="ru-RU" dirty="0"/>
              <a:t>бидай-11кг.     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жүзінде жыл</a:t>
            </a:r>
            <a:r>
              <a:rPr lang="ru-RU" dirty="0"/>
              <a:t> </a:t>
            </a:r>
            <a:r>
              <a:rPr lang="ru-RU" dirty="0" err="1"/>
              <a:t>сайын</a:t>
            </a:r>
            <a:r>
              <a:rPr lang="ru-RU" dirty="0"/>
              <a:t> </a:t>
            </a:r>
            <a:r>
              <a:rPr lang="ru-RU" dirty="0" err="1"/>
              <a:t>ондаған </a:t>
            </a:r>
            <a:r>
              <a:rPr lang="ru-RU" dirty="0"/>
              <a:t>миллион тонна </a:t>
            </a:r>
            <a:r>
              <a:rPr lang="ru-RU" dirty="0" err="1"/>
              <a:t>фосфорды</a:t>
            </a:r>
            <a:r>
              <a:rPr lang="ru-RU" dirty="0"/>
              <a:t> (Р</a:t>
            </a:r>
            <a:r>
              <a:rPr lang="ru-RU" baseline="-25000" dirty="0"/>
              <a:t>2</a:t>
            </a:r>
            <a:r>
              <a:rPr lang="ru-RU" dirty="0"/>
              <a:t>О</a:t>
            </a:r>
            <a:r>
              <a:rPr lang="ru-RU" baseline="-25000" dirty="0"/>
              <a:t>5</a:t>
            </a:r>
            <a:r>
              <a:rPr lang="ru-RU" dirty="0"/>
              <a:t>есебімен) </a:t>
            </a:r>
            <a:r>
              <a:rPr lang="ru-RU" dirty="0" err="1"/>
              <a:t>егін</a:t>
            </a:r>
            <a:r>
              <a:rPr lang="ru-RU" dirty="0"/>
              <a:t> </a:t>
            </a:r>
            <a:r>
              <a:rPr lang="ru-RU" dirty="0" err="1"/>
              <a:t>өзімен жерден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кетеді</a:t>
            </a:r>
            <a:r>
              <a:rPr lang="ru-RU" dirty="0"/>
              <a:t> </a:t>
            </a:r>
            <a:r>
              <a:rPr lang="ru-RU" dirty="0" err="1"/>
              <a:t>екен</a:t>
            </a:r>
            <a:r>
              <a:rPr lang="ru-RU" dirty="0"/>
              <a:t>, </a:t>
            </a:r>
            <a:r>
              <a:rPr lang="ru-RU" dirty="0" err="1"/>
              <a:t>сөйтіп топырақтың нәрі азайып</a:t>
            </a:r>
            <a:r>
              <a:rPr lang="ru-RU" dirty="0"/>
              <a:t> </a:t>
            </a:r>
            <a:r>
              <a:rPr lang="ru-RU" dirty="0" err="1"/>
              <a:t>құнарсызданады</a:t>
            </a:r>
            <a:r>
              <a:rPr lang="ru-RU" dirty="0"/>
              <a:t>.</a:t>
            </a:r>
          </a:p>
          <a:p>
            <a:r>
              <a:rPr lang="ru-RU" dirty="0"/>
              <a:t>   </a:t>
            </a:r>
            <a:r>
              <a:rPr lang="ru-RU" dirty="0" err="1"/>
              <a:t>Ақ </a:t>
            </a:r>
            <a:r>
              <a:rPr lang="ru-RU" dirty="0"/>
              <a:t>фосфор </a:t>
            </a:r>
            <a:r>
              <a:rPr lang="ru-RU" dirty="0" err="1"/>
              <a:t>көп қолданылмайды</a:t>
            </a:r>
            <a:r>
              <a:rPr lang="ru-RU" dirty="0"/>
              <a:t>. </a:t>
            </a:r>
            <a:r>
              <a:rPr lang="ru-RU" dirty="0" err="1"/>
              <a:t>Оның жанатын</a:t>
            </a:r>
            <a:r>
              <a:rPr lang="ru-RU" dirty="0"/>
              <a:t> </a:t>
            </a:r>
            <a:r>
              <a:rPr lang="ru-RU" dirty="0" err="1"/>
              <a:t>және түтіндейтін снаряттарда</a:t>
            </a:r>
            <a:r>
              <a:rPr lang="ru-RU" dirty="0"/>
              <a:t> </a:t>
            </a:r>
            <a:r>
              <a:rPr lang="ru-RU" dirty="0" err="1"/>
              <a:t>пайдаланылады</a:t>
            </a:r>
            <a:r>
              <a:rPr lang="ru-RU" dirty="0"/>
              <a:t>. </a:t>
            </a:r>
            <a:r>
              <a:rPr lang="ru-RU" dirty="0" err="1"/>
              <a:t>Қара </a:t>
            </a:r>
            <a:r>
              <a:rPr lang="ru-RU" dirty="0"/>
              <a:t>фосфор </a:t>
            </a:r>
            <a:r>
              <a:rPr lang="ru-RU" dirty="0" err="1"/>
              <a:t>өте сирек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Фосфордың көп мөлшері әр түрлі зиянды</a:t>
            </a:r>
            <a:r>
              <a:rPr lang="ru-RU" dirty="0"/>
              <a:t> </a:t>
            </a:r>
            <a:r>
              <a:rPr lang="ru-RU" dirty="0" err="1"/>
              <a:t>насекомдарға қарсы қолданылатын </a:t>
            </a:r>
            <a:r>
              <a:rPr lang="ru-RU" dirty="0"/>
              <a:t>хлорофос, тиофос </a:t>
            </a:r>
            <a:r>
              <a:rPr lang="ru-RU" dirty="0" err="1"/>
              <a:t>сияқты пестицидтер</a:t>
            </a:r>
            <a:r>
              <a:rPr lang="ru-RU" dirty="0"/>
              <a:t> </a:t>
            </a:r>
            <a:r>
              <a:rPr lang="ru-RU" dirty="0" err="1"/>
              <a:t>дайындауға жұмсалады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solidFill>
                  <a:srgbClr val="FF0000"/>
                </a:solidFill>
              </a:rPr>
              <a:t>Пайдаланған әдебиеттер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solidFill>
                  <a:srgbClr val="FF0000"/>
                </a:solidFill>
              </a:rPr>
              <a:t>Bigox.kz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сайты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u="sng" dirty="0">
                <a:solidFill>
                  <a:srgbClr val="FF0000"/>
                </a:solidFill>
              </a:rPr>
              <a:t>Adilet.zan.kz</a:t>
            </a:r>
            <a:r>
              <a:rPr lang="ru-RU" dirty="0">
                <a:solidFill>
                  <a:srgbClr val="FF0000"/>
                </a:solidFill>
              </a:rPr>
              <a:t> сайты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u="sng" dirty="0">
                <a:solidFill>
                  <a:srgbClr val="FF0000"/>
                </a:solidFill>
              </a:rPr>
              <a:t>Wikipedia.kz</a:t>
            </a:r>
            <a:r>
              <a:rPr lang="ru-RU" b="1" u="sng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сайты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u="sng" dirty="0">
                <a:solidFill>
                  <a:srgbClr val="FF0000"/>
                </a:solidFill>
              </a:rPr>
              <a:t>Diplomdik.kz</a:t>
            </a:r>
            <a:r>
              <a:rPr lang="ru-RU" dirty="0">
                <a:solidFill>
                  <a:srgbClr val="FF0000"/>
                </a:solidFill>
              </a:rPr>
              <a:t> сайты</a:t>
            </a:r>
          </a:p>
          <a:p>
            <a:r>
              <a:rPr lang="en-US" dirty="0">
                <a:highlight>
                  <a:srgbClr val="FFFF00"/>
                </a:highlight>
                <a:latin typeface="YouTube Noto"/>
                <a:hlinkClick r:id="rId2" tooltip="Поделиться ссылкой"/>
              </a:rPr>
              <a:t>https://youtu.be/OHdSibtIJ8w</a:t>
            </a:r>
            <a:endParaRPr lang="kk-KZ" dirty="0">
              <a:highlight>
                <a:srgbClr val="FFFF00"/>
              </a:highlight>
              <a:latin typeface="YouTube Noto"/>
            </a:endParaRPr>
          </a:p>
          <a:p>
            <a:r>
              <a:rPr lang="en-US" dirty="0">
                <a:highlight>
                  <a:srgbClr val="FFFF00"/>
                </a:highlight>
                <a:latin typeface="YouTube Noto"/>
                <a:hlinkClick r:id="rId3"/>
              </a:rPr>
              <a:t>https://youtu.be/KyMEEEKjZXM</a:t>
            </a:r>
            <a:endParaRPr lang="ru-RU" dirty="0">
              <a:highlight>
                <a:srgbClr val="FFFF00"/>
              </a:highlight>
            </a:endParaRPr>
          </a:p>
          <a:p>
            <a:endParaRPr lang="kk-KZ" dirty="0">
              <a:latin typeface="YouTube Noto"/>
            </a:endParaRPr>
          </a:p>
          <a:p>
            <a:endParaRPr lang="ru-RU" dirty="0"/>
          </a:p>
          <a:p>
            <a:endParaRPr lang="en-US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282" y="285728"/>
            <a:ext cx="8472518" cy="1399032"/>
          </a:xfrm>
        </p:spPr>
        <p:txBody>
          <a:bodyPr/>
          <a:lstStyle/>
          <a:p>
            <a:pPr algn="ctr"/>
            <a:r>
              <a:rPr lang="ru-RU" b="1" i="1" dirty="0" err="1">
                <a:solidFill>
                  <a:srgbClr val="FF0000"/>
                </a:solidFill>
              </a:rPr>
              <a:t>Назар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аудар</a:t>
            </a:r>
            <a:r>
              <a:rPr lang="kk-KZ" b="1" i="1" dirty="0">
                <a:solidFill>
                  <a:srgbClr val="FF0000"/>
                </a:solidFill>
              </a:rPr>
              <a:t>ғ</a:t>
            </a:r>
            <a:r>
              <a:rPr lang="ru-RU" b="1" i="1" dirty="0" err="1">
                <a:solidFill>
                  <a:srgbClr val="FF0000"/>
                </a:solidFill>
              </a:rPr>
              <a:t>андарыңызға рахмет</a:t>
            </a:r>
            <a:r>
              <a:rPr lang="en-US" b="1" i="1" dirty="0">
                <a:solidFill>
                  <a:srgbClr val="FF0000"/>
                </a:solidFill>
              </a:rPr>
              <a:t>!!!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3314" name="Picture 2" descr="http://weforex.ru/uploads/2015-04/1429720322_Uralhim-uvelichil-vypusk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348" y="1857365"/>
            <a:ext cx="7643866" cy="4791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137</TotalTime>
  <Words>2073</Words>
  <Application>Microsoft Office PowerPoint</Application>
  <PresentationFormat>Широкоэкранный</PresentationFormat>
  <Paragraphs>120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inherit</vt:lpstr>
      <vt:lpstr>Times New Roman</vt:lpstr>
      <vt:lpstr>Trebuchet MS</vt:lpstr>
      <vt:lpstr>Tw Cen MT</vt:lpstr>
      <vt:lpstr>YouTube Noto</vt:lpstr>
      <vt:lpstr>Капля</vt:lpstr>
      <vt:lpstr>Күрделі тыңайтқыштар және Азотты тыңайтқыштар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Фосфор тыңайытқышы</vt:lpstr>
      <vt:lpstr>Минералды тыңайытқыштарды өсімдіктің сіңіруі</vt:lpstr>
      <vt:lpstr>Презентация PowerPoint</vt:lpstr>
      <vt:lpstr>Презентация PowerPoint</vt:lpstr>
      <vt:lpstr>Презентация PowerPoint</vt:lpstr>
      <vt:lpstr>Презентация PowerPoint</vt:lpstr>
      <vt:lpstr>Пайдаланған әдебиеттер</vt:lpstr>
      <vt:lpstr>Назар аударғандарыңызға рахмет!!!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Niyazbayev Otezhan</dc:creator>
  <cp:lastModifiedBy>Saltanat Makatova</cp:lastModifiedBy>
  <cp:revision>26</cp:revision>
  <dcterms:created xsi:type="dcterms:W3CDTF">2020-10-21T12:56:19Z</dcterms:created>
  <dcterms:modified xsi:type="dcterms:W3CDTF">2023-11-18T19:53:49Z</dcterms:modified>
</cp:coreProperties>
</file>